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7" r:id="rId3"/>
    <p:sldId id="306" r:id="rId4"/>
    <p:sldId id="295" r:id="rId5"/>
    <p:sldId id="29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1" autoAdjust="0"/>
    <p:restoredTop sz="93902" autoAdjust="0"/>
  </p:normalViewPr>
  <p:slideViewPr>
    <p:cSldViewPr snapToGrid="0">
      <p:cViewPr varScale="1">
        <p:scale>
          <a:sx n="120" d="100"/>
          <a:sy n="120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C2F9-EEA8-4FFE-918A-CD01B66C638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C57A-0368-4D07-B0C3-A609FCF694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446CC1E8-3419-41C6-B357-A3C57C7CE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182902-7174-4A4C-BAAB-2307D91AB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BBC582F-376B-40E7-BAA0-C4E09C434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6CD17-5CCA-49DD-8E34-B8504F1B4E3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00F01E90-6827-4CAC-B37A-AD9B2F3AE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1FB5A0FC-EDE8-4AAA-B696-9CE311004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CDDE7EED-7510-469E-8B60-F976375F6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76BE2-6B6E-484F-9032-2E3E10666D0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>
            <a:extLst>
              <a:ext uri="{FF2B5EF4-FFF2-40B4-BE49-F238E27FC236}">
                <a16:creationId xmlns:a16="http://schemas.microsoft.com/office/drawing/2014/main" id="{2D38E9D7-996A-4B98-A86E-8BE51E8E4F0B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2513BB57-0A51-42B4-AE87-B32E5ED828A1}"/>
              </a:ext>
            </a:extLst>
          </p:cNvPr>
          <p:cNvSpPr>
            <a:spLocks/>
          </p:cNvSpPr>
          <p:nvPr/>
        </p:nvSpPr>
        <p:spPr bwMode="auto">
          <a:xfrm>
            <a:off x="2250018" y="4953001"/>
            <a:ext cx="9941983" cy="487363"/>
          </a:xfrm>
          <a:custGeom>
            <a:avLst/>
            <a:gdLst>
              <a:gd name="T0" fmla="*/ 2147483646 w 4697"/>
              <a:gd name="T1" fmla="*/ 0 h 367"/>
              <a:gd name="T2" fmla="*/ 2147483646 w 4697"/>
              <a:gd name="T3" fmla="*/ 2147483646 h 367"/>
              <a:gd name="T4" fmla="*/ 0 w 4697"/>
              <a:gd name="T5" fmla="*/ 2147483646 h 367"/>
              <a:gd name="T6" fmla="*/ 2147483646 w 4697"/>
              <a:gd name="T7" fmla="*/ 0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4697"/>
              <a:gd name="T13" fmla="*/ 0 h 367"/>
              <a:gd name="T14" fmla="*/ 4697 w 4697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rgbClr val="BCE29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sz="1800"/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id="{CB7BAA8B-8701-49FD-9F57-22481B81F609}"/>
              </a:ext>
            </a:extLst>
          </p:cNvPr>
          <p:cNvSpPr>
            <a:spLocks/>
          </p:cNvSpPr>
          <p:nvPr/>
        </p:nvSpPr>
        <p:spPr bwMode="auto">
          <a:xfrm>
            <a:off x="46568" y="5237164"/>
            <a:ext cx="12145433" cy="788987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solidFill>
              <a:srgbClr val="BCE29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sz="1800"/>
          </a:p>
        </p:txBody>
      </p:sp>
      <p:grpSp>
        <p:nvGrpSpPr>
          <p:cNvPr id="7" name="Shape 10">
            <a:extLst>
              <a:ext uri="{FF2B5EF4-FFF2-40B4-BE49-F238E27FC236}">
                <a16:creationId xmlns:a16="http://schemas.microsoft.com/office/drawing/2014/main" id="{328A6DCB-36B9-4887-BE25-CDAC9B8CB2A4}"/>
              </a:ext>
            </a:extLst>
          </p:cNvPr>
          <p:cNvGrpSpPr>
            <a:grpSpLocks/>
          </p:cNvGrpSpPr>
          <p:nvPr/>
        </p:nvGrpSpPr>
        <p:grpSpPr bwMode="auto">
          <a:xfrm>
            <a:off x="0" y="4991100"/>
            <a:ext cx="12208933" cy="1892300"/>
            <a:chOff x="0" y="3144"/>
            <a:chExt cx="5768" cy="1192"/>
          </a:xfrm>
        </p:grpSpPr>
        <p:pic>
          <p:nvPicPr>
            <p:cNvPr id="8" name="Shape 10">
              <a:extLst>
                <a:ext uri="{FF2B5EF4-FFF2-40B4-BE49-F238E27FC236}">
                  <a16:creationId xmlns:a16="http://schemas.microsoft.com/office/drawing/2014/main" id="{021AB700-0A46-4051-8871-02E5BF7772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4"/>
              <a:ext cx="5768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20F0AF7-7630-451A-B9DD-BEB2862CC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5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4378F53D-98CD-4DD7-831C-3DC576FD5199}"/>
              </a:ext>
            </a:extLst>
          </p:cNvPr>
          <p:cNvCxnSpPr/>
          <p:nvPr/>
        </p:nvCxnSpPr>
        <p:spPr>
          <a:xfrm>
            <a:off x="-4233" y="4997451"/>
            <a:ext cx="12196233" cy="790575"/>
          </a:xfrm>
          <a:prstGeom prst="line">
            <a:avLst/>
          </a:prstGeom>
          <a:solidFill>
            <a:srgbClr val="92D050"/>
          </a:solidFill>
          <a:ln w="12065" cap="flat" cmpd="sng" algn="ctr">
            <a:solidFill>
              <a:srgbClr val="BCE292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22">
            <a:extLst>
              <a:ext uri="{FF2B5EF4-FFF2-40B4-BE49-F238E27FC236}">
                <a16:creationId xmlns:a16="http://schemas.microsoft.com/office/drawing/2014/main" id="{C5F6AF6C-1F94-42B4-860A-B346CC15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7" y="5392739"/>
            <a:ext cx="136948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 latinLnBrk="0">
              <a:defRPr lang="fr-FR"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582807"/>
            <a:ext cx="10363200" cy="1199704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3" name="Date Placeholder 29">
            <a:extLst>
              <a:ext uri="{FF2B5EF4-FFF2-40B4-BE49-F238E27FC236}">
                <a16:creationId xmlns:a16="http://schemas.microsoft.com/office/drawing/2014/main" id="{0D3D5310-5870-4E3B-BAB7-F4F16B29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fr-FR" dirty="0"/>
              <a:t>14 mars 2023</a:t>
            </a:r>
            <a:endParaRPr dirty="0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5B8123E7-D98F-4F24-B82C-BCA1BD41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fr-FR" dirty="0"/>
              <a:t>Conseil d’Administration du</a:t>
            </a:r>
            <a:endParaRPr dirty="0"/>
          </a:p>
        </p:txBody>
      </p:sp>
      <p:sp>
        <p:nvSpPr>
          <p:cNvPr id="15" name="Slide Number Placeholder 26">
            <a:extLst>
              <a:ext uri="{FF2B5EF4-FFF2-40B4-BE49-F238E27FC236}">
                <a16:creationId xmlns:a16="http://schemas.microsoft.com/office/drawing/2014/main" id="{3A966949-C3CE-46E7-ADAD-CCA14FE7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7D47E0-C797-46C1-828C-3B238E6AD62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103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BF4B9ED-7F0D-47B4-B111-88013B92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E79A025-B194-4CD6-A93C-F3C1CFA2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5134A90-753F-4CA4-825F-DC93E71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5792-4EB0-4273-80AC-B4943C237C0D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1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FEB8B1A-A5A4-4598-B4E3-94CC7DA1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9C100D8-38EA-4D2A-AE59-DA4FEF95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A771D82-8A47-4E34-A57E-21607F61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FBF9-2313-4B0C-A8F2-DD663D738FEE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7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>
            <a:extLst>
              <a:ext uri="{FF2B5EF4-FFF2-40B4-BE49-F238E27FC236}">
                <a16:creationId xmlns:a16="http://schemas.microsoft.com/office/drawing/2014/main" id="{2D38E9D7-996A-4B98-A86E-8BE51E8E4F0B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2513BB57-0A51-42B4-AE87-B32E5ED828A1}"/>
              </a:ext>
            </a:extLst>
          </p:cNvPr>
          <p:cNvSpPr>
            <a:spLocks/>
          </p:cNvSpPr>
          <p:nvPr/>
        </p:nvSpPr>
        <p:spPr bwMode="auto">
          <a:xfrm>
            <a:off x="2250018" y="4953001"/>
            <a:ext cx="9941983" cy="487363"/>
          </a:xfrm>
          <a:custGeom>
            <a:avLst/>
            <a:gdLst>
              <a:gd name="T0" fmla="*/ 2147483646 w 4697"/>
              <a:gd name="T1" fmla="*/ 0 h 367"/>
              <a:gd name="T2" fmla="*/ 2147483646 w 4697"/>
              <a:gd name="T3" fmla="*/ 2147483646 h 367"/>
              <a:gd name="T4" fmla="*/ 0 w 4697"/>
              <a:gd name="T5" fmla="*/ 2147483646 h 367"/>
              <a:gd name="T6" fmla="*/ 2147483646 w 4697"/>
              <a:gd name="T7" fmla="*/ 0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4697"/>
              <a:gd name="T13" fmla="*/ 0 h 367"/>
              <a:gd name="T14" fmla="*/ 4697 w 4697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rgbClr val="BCE29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sz="1800"/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id="{CB7BAA8B-8701-49FD-9F57-22481B81F609}"/>
              </a:ext>
            </a:extLst>
          </p:cNvPr>
          <p:cNvSpPr>
            <a:spLocks/>
          </p:cNvSpPr>
          <p:nvPr/>
        </p:nvSpPr>
        <p:spPr bwMode="auto">
          <a:xfrm>
            <a:off x="46568" y="5237164"/>
            <a:ext cx="12145433" cy="788987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solidFill>
              <a:srgbClr val="BCE29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sz="1800"/>
          </a:p>
        </p:txBody>
      </p:sp>
      <p:grpSp>
        <p:nvGrpSpPr>
          <p:cNvPr id="7" name="Shape 10">
            <a:extLst>
              <a:ext uri="{FF2B5EF4-FFF2-40B4-BE49-F238E27FC236}">
                <a16:creationId xmlns:a16="http://schemas.microsoft.com/office/drawing/2014/main" id="{328A6DCB-36B9-4887-BE25-CDAC9B8CB2A4}"/>
              </a:ext>
            </a:extLst>
          </p:cNvPr>
          <p:cNvGrpSpPr>
            <a:grpSpLocks/>
          </p:cNvGrpSpPr>
          <p:nvPr/>
        </p:nvGrpSpPr>
        <p:grpSpPr bwMode="auto">
          <a:xfrm>
            <a:off x="0" y="4991100"/>
            <a:ext cx="12208933" cy="1892300"/>
            <a:chOff x="0" y="3144"/>
            <a:chExt cx="5768" cy="1192"/>
          </a:xfrm>
        </p:grpSpPr>
        <p:pic>
          <p:nvPicPr>
            <p:cNvPr id="8" name="Shape 10">
              <a:extLst>
                <a:ext uri="{FF2B5EF4-FFF2-40B4-BE49-F238E27FC236}">
                  <a16:creationId xmlns:a16="http://schemas.microsoft.com/office/drawing/2014/main" id="{021AB700-0A46-4051-8871-02E5BF7772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4"/>
              <a:ext cx="5768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20F0AF7-7630-451A-B9DD-BEB2862CC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5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4378F53D-98CD-4DD7-831C-3DC576FD5199}"/>
              </a:ext>
            </a:extLst>
          </p:cNvPr>
          <p:cNvCxnSpPr/>
          <p:nvPr/>
        </p:nvCxnSpPr>
        <p:spPr>
          <a:xfrm>
            <a:off x="-4233" y="4997451"/>
            <a:ext cx="12196233" cy="790575"/>
          </a:xfrm>
          <a:prstGeom prst="line">
            <a:avLst/>
          </a:prstGeom>
          <a:solidFill>
            <a:srgbClr val="92D050"/>
          </a:solidFill>
          <a:ln w="12065" cap="flat" cmpd="sng" algn="ctr">
            <a:solidFill>
              <a:srgbClr val="BCE292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22">
            <a:extLst>
              <a:ext uri="{FF2B5EF4-FFF2-40B4-BE49-F238E27FC236}">
                <a16:creationId xmlns:a16="http://schemas.microsoft.com/office/drawing/2014/main" id="{C5F6AF6C-1F94-42B4-860A-B346CC15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7" y="5392739"/>
            <a:ext cx="136948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 latinLnBrk="0">
              <a:defRPr lang="fr-FR"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582807"/>
            <a:ext cx="10363200" cy="1199704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3" name="Date Placeholder 29">
            <a:extLst>
              <a:ext uri="{FF2B5EF4-FFF2-40B4-BE49-F238E27FC236}">
                <a16:creationId xmlns:a16="http://schemas.microsoft.com/office/drawing/2014/main" id="{0D3D5310-5870-4E3B-BAB7-F4F16B29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17 mars 2018</a:t>
            </a:r>
            <a:endParaRPr dirty="0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5B8123E7-D98F-4F24-B82C-BCA1BD41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  <a:endParaRPr dirty="0"/>
          </a:p>
        </p:txBody>
      </p:sp>
      <p:sp>
        <p:nvSpPr>
          <p:cNvPr id="15" name="Slide Number Placeholder 26">
            <a:extLst>
              <a:ext uri="{FF2B5EF4-FFF2-40B4-BE49-F238E27FC236}">
                <a16:creationId xmlns:a16="http://schemas.microsoft.com/office/drawing/2014/main" id="{3A966949-C3CE-46E7-ADAD-CCA14FE7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7D47E0-C797-46C1-828C-3B238E6AD6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344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>
            <a:extLst>
              <a:ext uri="{FF2B5EF4-FFF2-40B4-BE49-F238E27FC236}">
                <a16:creationId xmlns:a16="http://schemas.microsoft.com/office/drawing/2014/main" id="{3B5DA4F0-9AA4-490A-97C8-3B266DEC8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35CB2A-4B97-4D7F-838B-5054FBA1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14 mars 2023</a:t>
            </a:r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4284BC-3DB1-4CA9-BAE6-4230378B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CA du</a:t>
            </a:r>
            <a:endParaRPr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1C1FE3-7A07-43B9-ACC6-17F8EA95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E8A856-45E4-4B8F-9D70-2B72E49220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104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>
            <a:extLst>
              <a:ext uri="{FF2B5EF4-FFF2-40B4-BE49-F238E27FC236}">
                <a16:creationId xmlns:a16="http://schemas.microsoft.com/office/drawing/2014/main" id="{527C26F6-DEAB-49D4-9D76-B7A8A49B6D95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Chevron 7">
            <a:extLst>
              <a:ext uri="{FF2B5EF4-FFF2-40B4-BE49-F238E27FC236}">
                <a16:creationId xmlns:a16="http://schemas.microsoft.com/office/drawing/2014/main" id="{66056F21-7911-4602-9650-74CDB15B4651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18">
            <a:extLst>
              <a:ext uri="{FF2B5EF4-FFF2-40B4-BE49-F238E27FC236}">
                <a16:creationId xmlns:a16="http://schemas.microsoft.com/office/drawing/2014/main" id="{A65C76C5-3E04-4152-AACC-003C2A4FF7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 latinLnBrk="0">
              <a:buNone/>
              <a:defRPr lang="fr-F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888512"/>
            <a:ext cx="6096000" cy="1454888"/>
          </a:xfrm>
        </p:spPr>
        <p:txBody>
          <a:bodyPr anchor="t"/>
          <a:lstStyle>
            <a:lvl1pPr marL="0" indent="0" algn="l" latinLnBrk="0">
              <a:buNone/>
              <a:defRPr lang="fr-FR" sz="2300">
                <a:solidFill>
                  <a:schemeClr val="tx1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BEE936-7955-4008-90CD-E07BB426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BB5557-9EC2-421E-96A6-6CB1CC1E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BCB6A0-95B1-4BCE-9F18-B162E334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3D09B6-4540-4B35-B85D-CAD4540A40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504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5">
            <a:extLst>
              <a:ext uri="{FF2B5EF4-FFF2-40B4-BE49-F238E27FC236}">
                <a16:creationId xmlns:a16="http://schemas.microsoft.com/office/drawing/2014/main" id="{E303223F-0508-4134-97CC-06A6322B6D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969674C-4735-4B29-A138-ED1E15A8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63625E8-3BA8-4DD2-87CD-67869F1D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16ED44-BE82-4692-9B1E-4796DC22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F32EC8-8B70-43A2-BC3B-C053FB0D57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8849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 latinLnBrk="0">
              <a:defRPr lang="fr-FR"/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72431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72431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06128-B3D6-4DD9-AB23-927E73E5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7E1B8-8E29-4339-BACB-43ACE31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7E27C-9251-4098-8764-78B74F42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614517-4A49-480F-B944-B631223168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697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5">
            <a:extLst>
              <a:ext uri="{FF2B5EF4-FFF2-40B4-BE49-F238E27FC236}">
                <a16:creationId xmlns:a16="http://schemas.microsoft.com/office/drawing/2014/main" id="{38F74043-1CE3-4529-A70F-40E0A277F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48377D7-1C6E-428C-A3ED-B6CAAF4D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FF848C-4396-49F0-90B7-749B31A2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71BACC4-6E4E-42CD-BD42-C08BA501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E323C2-12A2-4831-9C36-38FE50A736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9525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>
            <a:extLst>
              <a:ext uri="{FF2B5EF4-FFF2-40B4-BE49-F238E27FC236}">
                <a16:creationId xmlns:a16="http://schemas.microsoft.com/office/drawing/2014/main" id="{C4F59FAE-AE27-4A74-ACFC-CB86AF7A5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1F1DF01-E8B9-4711-9A0E-F9F46A92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  <a:endParaRPr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FD0D605-772C-4822-A64F-BB8CF453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  <a:endParaRPr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3AD0D6D-C665-4EC8-8C0B-ACDDD049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19F0A9-B2D3-4EA8-AA7A-CAD623D4C4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602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fr-F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34000"/>
            <a:ext cx="5299456" cy="914400"/>
          </a:xfrm>
        </p:spPr>
        <p:txBody>
          <a:bodyPr/>
          <a:lstStyle>
            <a:lvl1pPr marL="0" indent="0" algn="r" latinLnBrk="0">
              <a:buNone/>
              <a:defRPr lang="fr-FR" sz="16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52649-62FA-4327-B363-8A0ECDB9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4A96A-4B7D-4296-B3F1-94EC4C85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ED9F7-57D1-4516-8A0F-47BB7503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9F9E57-CE35-4DA3-9187-F50CFF2A18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528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>
            <a:extLst>
              <a:ext uri="{FF2B5EF4-FFF2-40B4-BE49-F238E27FC236}">
                <a16:creationId xmlns:a16="http://schemas.microsoft.com/office/drawing/2014/main" id="{3B5DA4F0-9AA4-490A-97C8-3B266DEC8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35CB2A-4B97-4D7F-838B-5054FBA1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14 mars 2023</a:t>
            </a:r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4284BC-3DB1-4CA9-BAE6-4230378B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Conseil d’Administration du</a:t>
            </a:r>
            <a:endParaRPr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1C1FE3-7A07-43B9-ACC6-17F8EA95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E8A856-45E4-4B8F-9D70-2B72E49220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6649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">
            <a:extLst>
              <a:ext uri="{FF2B5EF4-FFF2-40B4-BE49-F238E27FC236}">
                <a16:creationId xmlns:a16="http://schemas.microsoft.com/office/drawing/2014/main" id="{27BB689D-F6E5-4666-904B-F7520ADB14CB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68678B25-C7FC-4442-8A2C-C9C29266897E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grpSp>
        <p:nvGrpSpPr>
          <p:cNvPr id="7" name="Right Triangle 9">
            <a:extLst>
              <a:ext uri="{FF2B5EF4-FFF2-40B4-BE49-F238E27FC236}">
                <a16:creationId xmlns:a16="http://schemas.microsoft.com/office/drawing/2014/main" id="{769EED3F-16E4-4660-904C-8567244A770C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4521200" cy="1079500"/>
            <a:chOff x="0" y="3648"/>
            <a:chExt cx="2136" cy="680"/>
          </a:xfrm>
        </p:grpSpPr>
        <p:pic>
          <p:nvPicPr>
            <p:cNvPr id="8" name="Right Triangle 9">
              <a:extLst>
                <a:ext uri="{FF2B5EF4-FFF2-40B4-BE49-F238E27FC236}">
                  <a16:creationId xmlns:a16="http://schemas.microsoft.com/office/drawing/2014/main" id="{CFDA8D33-49D9-4538-8F0D-3B7644AA29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0F0DDFF4-61EB-4343-B773-E018D3016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A3F61074-F447-4B56-8886-8E7953B32002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hevron 11">
            <a:extLst>
              <a:ext uri="{FF2B5EF4-FFF2-40B4-BE49-F238E27FC236}">
                <a16:creationId xmlns:a16="http://schemas.microsoft.com/office/drawing/2014/main" id="{A043E545-BCD4-447E-9206-59E57603F979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2" name="Chevron 12">
            <a:extLst>
              <a:ext uri="{FF2B5EF4-FFF2-40B4-BE49-F238E27FC236}">
                <a16:creationId xmlns:a16="http://schemas.microsoft.com/office/drawing/2014/main" id="{9C511B8D-C786-45B9-99E8-5DF63137D2D3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371568"/>
            <a:ext cx="9550400" cy="648232"/>
          </a:xfrm>
          <a:noFill/>
        </p:spPr>
        <p:txBody>
          <a:bodyPr anchor="t"/>
          <a:lstStyle>
            <a:lvl1pPr marL="0" marR="18288" indent="0" algn="r" latinLnBrk="0">
              <a:buNone/>
              <a:defRPr lang="fr-FR" sz="1400"/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0">
              <a:buNone/>
              <a:defRPr lang="fr-FR"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7688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fr-F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F002E12-7EB9-4002-8DA3-362F26DB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CECED55-2F4E-4FD4-870B-63810512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BE09401-5AEE-49DF-98DD-1E5263AD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C5AE77-8759-4881-9C44-0D0CC205F8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2964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BF4B9ED-7F0D-47B4-B111-88013B92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E79A025-B194-4CD6-A93C-F3C1CFA2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5134A90-753F-4CA4-825F-DC93E71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5792-4EB0-4273-80AC-B4943C237C0D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FEB8B1A-A5A4-4598-B4E3-94CC7DA1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9C100D8-38EA-4D2A-AE59-DA4FEF95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A771D82-8A47-4E34-A57E-21607F61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FBF9-2313-4B0C-A8F2-DD663D738FEE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>
            <a:extLst>
              <a:ext uri="{FF2B5EF4-FFF2-40B4-BE49-F238E27FC236}">
                <a16:creationId xmlns:a16="http://schemas.microsoft.com/office/drawing/2014/main" id="{527C26F6-DEAB-49D4-9D76-B7A8A49B6D95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Chevron 7">
            <a:extLst>
              <a:ext uri="{FF2B5EF4-FFF2-40B4-BE49-F238E27FC236}">
                <a16:creationId xmlns:a16="http://schemas.microsoft.com/office/drawing/2014/main" id="{66056F21-7911-4602-9650-74CDB15B4651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18">
            <a:extLst>
              <a:ext uri="{FF2B5EF4-FFF2-40B4-BE49-F238E27FC236}">
                <a16:creationId xmlns:a16="http://schemas.microsoft.com/office/drawing/2014/main" id="{A65C76C5-3E04-4152-AACC-003C2A4FF7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 latinLnBrk="0">
              <a:buNone/>
              <a:defRPr lang="fr-F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888512"/>
            <a:ext cx="6096000" cy="1454888"/>
          </a:xfrm>
        </p:spPr>
        <p:txBody>
          <a:bodyPr anchor="t"/>
          <a:lstStyle>
            <a:lvl1pPr marL="0" indent="0" algn="l" latinLnBrk="0">
              <a:buNone/>
              <a:defRPr lang="fr-FR" sz="2300">
                <a:solidFill>
                  <a:schemeClr val="tx1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BEE936-7955-4008-90CD-E07BB426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BB5557-9EC2-421E-96A6-6CB1CC1E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BCB6A0-95B1-4BCE-9F18-B162E334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3D09B6-4540-4B35-B85D-CAD4540A40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754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5">
            <a:extLst>
              <a:ext uri="{FF2B5EF4-FFF2-40B4-BE49-F238E27FC236}">
                <a16:creationId xmlns:a16="http://schemas.microsoft.com/office/drawing/2014/main" id="{E303223F-0508-4134-97CC-06A6322B6D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969674C-4735-4B29-A138-ED1E15A8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63625E8-3BA8-4DD2-87CD-67869F1D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16ED44-BE82-4692-9B1E-4796DC22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F32EC8-8B70-43A2-BC3B-C053FB0D57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009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 latinLnBrk="0">
              <a:defRPr lang="fr-FR"/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72431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72431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06128-B3D6-4DD9-AB23-927E73E5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7E1B8-8E29-4339-BACB-43ACE31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7E27C-9251-4098-8764-78B74F42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614517-4A49-480F-B944-B631223168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3718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5">
            <a:extLst>
              <a:ext uri="{FF2B5EF4-FFF2-40B4-BE49-F238E27FC236}">
                <a16:creationId xmlns:a16="http://schemas.microsoft.com/office/drawing/2014/main" id="{38F74043-1CE3-4529-A70F-40E0A277F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48377D7-1C6E-428C-A3ED-B6CAAF4D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FF848C-4396-49F0-90B7-749B31A2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71BACC4-6E4E-42CD-BD42-C08BA501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E323C2-12A2-4831-9C36-38FE50A736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5210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>
            <a:extLst>
              <a:ext uri="{FF2B5EF4-FFF2-40B4-BE49-F238E27FC236}">
                <a16:creationId xmlns:a16="http://schemas.microsoft.com/office/drawing/2014/main" id="{C4F59FAE-AE27-4A74-ACFC-CB86AF7A5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1F1DF01-E8B9-4711-9A0E-F9F46A92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  <a:endParaRPr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FD0D605-772C-4822-A64F-BB8CF453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  <a:endParaRPr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3AD0D6D-C665-4EC8-8C0B-ACDDD049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19F0A9-B2D3-4EA8-AA7A-CAD623D4C4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518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fr-F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34000"/>
            <a:ext cx="5299456" cy="914400"/>
          </a:xfrm>
        </p:spPr>
        <p:txBody>
          <a:bodyPr/>
          <a:lstStyle>
            <a:lvl1pPr marL="0" indent="0" algn="r" latinLnBrk="0">
              <a:buNone/>
              <a:defRPr lang="fr-FR" sz="16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52649-62FA-4327-B363-8A0ECDB9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4A96A-4B7D-4296-B3F1-94EC4C85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ED9F7-57D1-4516-8A0F-47BB7503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9F9E57-CE35-4DA3-9187-F50CFF2A18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168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">
            <a:extLst>
              <a:ext uri="{FF2B5EF4-FFF2-40B4-BE49-F238E27FC236}">
                <a16:creationId xmlns:a16="http://schemas.microsoft.com/office/drawing/2014/main" id="{27BB689D-F6E5-4666-904B-F7520ADB14CB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68678B25-C7FC-4442-8A2C-C9C29266897E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grpSp>
        <p:nvGrpSpPr>
          <p:cNvPr id="7" name="Right Triangle 9">
            <a:extLst>
              <a:ext uri="{FF2B5EF4-FFF2-40B4-BE49-F238E27FC236}">
                <a16:creationId xmlns:a16="http://schemas.microsoft.com/office/drawing/2014/main" id="{769EED3F-16E4-4660-904C-8567244A770C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4521200" cy="1079500"/>
            <a:chOff x="0" y="3648"/>
            <a:chExt cx="2136" cy="680"/>
          </a:xfrm>
        </p:grpSpPr>
        <p:pic>
          <p:nvPicPr>
            <p:cNvPr id="8" name="Right Triangle 9">
              <a:extLst>
                <a:ext uri="{FF2B5EF4-FFF2-40B4-BE49-F238E27FC236}">
                  <a16:creationId xmlns:a16="http://schemas.microsoft.com/office/drawing/2014/main" id="{CFDA8D33-49D9-4538-8F0D-3B7644AA29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0F0DDFF4-61EB-4343-B773-E018D3016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A3F61074-F447-4B56-8886-8E7953B32002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hevron 11">
            <a:extLst>
              <a:ext uri="{FF2B5EF4-FFF2-40B4-BE49-F238E27FC236}">
                <a16:creationId xmlns:a16="http://schemas.microsoft.com/office/drawing/2014/main" id="{A043E545-BCD4-447E-9206-59E57603F979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2" name="Chevron 12">
            <a:extLst>
              <a:ext uri="{FF2B5EF4-FFF2-40B4-BE49-F238E27FC236}">
                <a16:creationId xmlns:a16="http://schemas.microsoft.com/office/drawing/2014/main" id="{9C511B8D-C786-45B9-99E8-5DF63137D2D3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371568"/>
            <a:ext cx="9550400" cy="648232"/>
          </a:xfrm>
          <a:noFill/>
        </p:spPr>
        <p:txBody>
          <a:bodyPr anchor="t"/>
          <a:lstStyle>
            <a:lvl1pPr marL="0" marR="18288" indent="0" algn="r" latinLnBrk="0">
              <a:buNone/>
              <a:defRPr lang="fr-FR" sz="1400"/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0">
              <a:buNone/>
              <a:defRPr lang="fr-FR"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7688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fr-F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F002E12-7EB9-4002-8DA3-362F26DB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CECED55-2F4E-4FD4-870B-63810512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BE09401-5AEE-49DF-98DD-1E5263AD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C5AE77-8759-4881-9C44-0D0CC205F8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8241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>
            <a:extLst>
              <a:ext uri="{FF2B5EF4-FFF2-40B4-BE49-F238E27FC236}">
                <a16:creationId xmlns:a16="http://schemas.microsoft.com/office/drawing/2014/main" id="{9C4FA2ED-931F-6A47-93DC-130F42B78D88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F13BE7C0-25CA-484D-B73D-1A4610CAC00A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grpSp>
        <p:nvGrpSpPr>
          <p:cNvPr id="1028" name="Right Triangle 13">
            <a:extLst>
              <a:ext uri="{FF2B5EF4-FFF2-40B4-BE49-F238E27FC236}">
                <a16:creationId xmlns:a16="http://schemas.microsoft.com/office/drawing/2014/main" id="{EA3C6B5B-15BC-4E0A-A10F-8FF21613EC25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4521200" cy="1079500"/>
            <a:chOff x="0" y="3648"/>
            <a:chExt cx="2136" cy="680"/>
          </a:xfrm>
        </p:grpSpPr>
        <p:pic>
          <p:nvPicPr>
            <p:cNvPr id="1036" name="Right Triangle 13">
              <a:extLst>
                <a:ext uri="{FF2B5EF4-FFF2-40B4-BE49-F238E27FC236}">
                  <a16:creationId xmlns:a16="http://schemas.microsoft.com/office/drawing/2014/main" id="{B67E7D23-3C13-4BC9-ACA5-A230178C4C1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5">
              <a:extLst>
                <a:ext uri="{FF2B5EF4-FFF2-40B4-BE49-F238E27FC236}">
                  <a16:creationId xmlns:a16="http://schemas.microsoft.com/office/drawing/2014/main" id="{50577AB9-EF78-4CC6-98DF-D672104E9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4E7BE4-B447-8C4A-A57A-E8C6AAC02504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94A07155-2EC6-7C4F-B743-DF3B43B8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AF117B8-33BF-9E40-A8B1-DB432271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2AF9AF-B9B2-6046-B3CE-8D6D420B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524E49-9EA1-8441-B85C-442DAE039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8FA90FE-2A2F-4E4E-B105-FC381856E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13131"/>
                </a:solidFill>
              </a:defRPr>
            </a:lvl1pPr>
          </a:lstStyle>
          <a:p>
            <a:pPr>
              <a:defRPr/>
            </a:pPr>
            <a:fld id="{B5143E78-B23B-4D59-B99C-9D4145D9ED8E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  <p:pic>
        <p:nvPicPr>
          <p:cNvPr id="1035" name="Image 10">
            <a:extLst>
              <a:ext uri="{FF2B5EF4-FFF2-40B4-BE49-F238E27FC236}">
                <a16:creationId xmlns:a16="http://schemas.microsoft.com/office/drawing/2014/main" id="{D0DD2401-8004-413A-81BF-521BC98BEF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5000"/>
        <a:buFont typeface="Wingdings 3" panose="05040102010807070707" pitchFamily="18" charset="2"/>
        <a:buChar char=""/>
        <a:defRPr lang="fr-F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lang="fr-F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lang="fr-F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>
            <a:extLst>
              <a:ext uri="{FF2B5EF4-FFF2-40B4-BE49-F238E27FC236}">
                <a16:creationId xmlns:a16="http://schemas.microsoft.com/office/drawing/2014/main" id="{9C4FA2ED-931F-6A47-93DC-130F42B78D88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F13BE7C0-25CA-484D-B73D-1A4610CAC00A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grpSp>
        <p:nvGrpSpPr>
          <p:cNvPr id="1028" name="Right Triangle 13">
            <a:extLst>
              <a:ext uri="{FF2B5EF4-FFF2-40B4-BE49-F238E27FC236}">
                <a16:creationId xmlns:a16="http://schemas.microsoft.com/office/drawing/2014/main" id="{EA3C6B5B-15BC-4E0A-A10F-8FF21613EC25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4521200" cy="1079500"/>
            <a:chOff x="0" y="3648"/>
            <a:chExt cx="2136" cy="680"/>
          </a:xfrm>
        </p:grpSpPr>
        <p:pic>
          <p:nvPicPr>
            <p:cNvPr id="1036" name="Right Triangle 13">
              <a:extLst>
                <a:ext uri="{FF2B5EF4-FFF2-40B4-BE49-F238E27FC236}">
                  <a16:creationId xmlns:a16="http://schemas.microsoft.com/office/drawing/2014/main" id="{B67E7D23-3C13-4BC9-ACA5-A230178C4C1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5">
              <a:extLst>
                <a:ext uri="{FF2B5EF4-FFF2-40B4-BE49-F238E27FC236}">
                  <a16:creationId xmlns:a16="http://schemas.microsoft.com/office/drawing/2014/main" id="{50577AB9-EF78-4CC6-98DF-D672104E9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4E7BE4-B447-8C4A-A57A-E8C6AAC02504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94A07155-2EC6-7C4F-B743-DF3B43B8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AF117B8-33BF-9E40-A8B1-DB432271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2AF9AF-B9B2-6046-B3CE-8D6D420B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524E49-9EA1-8441-B85C-442DAE039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8FA90FE-2A2F-4E4E-B105-FC381856E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13131"/>
                </a:solidFill>
              </a:defRPr>
            </a:lvl1pPr>
          </a:lstStyle>
          <a:p>
            <a:pPr>
              <a:defRPr/>
            </a:pPr>
            <a:fld id="{B5143E78-B23B-4D59-B99C-9D4145D9ED8E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  <p:pic>
        <p:nvPicPr>
          <p:cNvPr id="1035" name="Image 10">
            <a:extLst>
              <a:ext uri="{FF2B5EF4-FFF2-40B4-BE49-F238E27FC236}">
                <a16:creationId xmlns:a16="http://schemas.microsoft.com/office/drawing/2014/main" id="{D0DD2401-8004-413A-81BF-521BC98BEF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8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5000"/>
        <a:buFont typeface="Wingdings 3" panose="05040102010807070707" pitchFamily="18" charset="2"/>
        <a:buChar char=""/>
        <a:defRPr lang="fr-F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lang="fr-F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lang="fr-F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3453A67D-2E62-4512-9D80-4E345FF6BC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92539" y="4473526"/>
            <a:ext cx="4606925" cy="56270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R="0" algn="ctr" eaLnBrk="1" hangingPunct="1">
              <a:defRPr/>
            </a:pPr>
            <a:r>
              <a:rPr lang="fr-FR" altLang="fr-FR" sz="3600" dirty="0"/>
              <a:t>16 Septembre</a:t>
            </a:r>
            <a:r>
              <a:rPr altLang="fr-FR" sz="3600" dirty="0"/>
              <a:t> 202</a:t>
            </a:r>
            <a:r>
              <a:rPr lang="fr-FR" altLang="fr-FR" sz="3600" dirty="0"/>
              <a:t>5</a:t>
            </a:r>
            <a:endParaRPr altLang="fr-FR" sz="3600" dirty="0"/>
          </a:p>
        </p:txBody>
      </p:sp>
      <p:sp>
        <p:nvSpPr>
          <p:cNvPr id="14339" name="Date Placeholder 3">
            <a:extLst>
              <a:ext uri="{FF2B5EF4-FFF2-40B4-BE49-F238E27FC236}">
                <a16:creationId xmlns:a16="http://schemas.microsoft.com/office/drawing/2014/main" id="{A4B46CBE-2C02-4424-8680-B891E4DA8B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8183564" y="6408739"/>
            <a:ext cx="19208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CA 16 Septembre 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599DDC7-8992-4834-A31F-C4D6542A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64234"/>
            <a:ext cx="10363200" cy="33762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UFCV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Conseil D’administration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Pôle Santé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44A6EF-7998-49E1-88BC-85FDD3E5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580077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464646"/>
                </a:solidFill>
              </a:rPr>
              <a:t>UFCV Versailles – Pôle Santé RU et instances</a:t>
            </a:r>
            <a:endParaRPr lang="fr-FR" sz="2800" dirty="0"/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07A3A001-53DE-CC45-8253-0A4EDF08D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617416"/>
              </p:ext>
            </p:extLst>
          </p:nvPr>
        </p:nvGraphicFramePr>
        <p:xfrm>
          <a:off x="146964" y="997179"/>
          <a:ext cx="4110573" cy="313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euille de calcul" r:id="rId3" imgW="6934200" imgH="5295900" progId="Excel.Sheet.12">
                  <p:embed/>
                </p:oleObj>
              </mc:Choice>
              <mc:Fallback>
                <p:oleObj name="Feuille de calcul" r:id="rId3" imgW="6934200" imgH="5295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964" y="997179"/>
                        <a:ext cx="4110573" cy="3139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Espace réservé du contenu 19">
            <a:extLst>
              <a:ext uri="{FF2B5EF4-FFF2-40B4-BE49-F238E27FC236}">
                <a16:creationId xmlns:a16="http://schemas.microsoft.com/office/drawing/2014/main" id="{3A9209C7-7BBD-C344-931E-2DCB2497E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707869"/>
              </p:ext>
            </p:extLst>
          </p:nvPr>
        </p:nvGraphicFramePr>
        <p:xfrm>
          <a:off x="4412343" y="997179"/>
          <a:ext cx="7416798" cy="5411550"/>
        </p:xfrm>
        <a:graphic>
          <a:graphicData uri="http://schemas.openxmlformats.org/drawingml/2006/table">
            <a:tbl>
              <a:tblPr/>
              <a:tblGrid>
                <a:gridCol w="1152836">
                  <a:extLst>
                    <a:ext uri="{9D8B030D-6E8A-4147-A177-3AD203B41FA5}">
                      <a16:colId xmlns:a16="http://schemas.microsoft.com/office/drawing/2014/main" val="716004980"/>
                    </a:ext>
                  </a:extLst>
                </a:gridCol>
                <a:gridCol w="806318">
                  <a:extLst>
                    <a:ext uri="{9D8B030D-6E8A-4147-A177-3AD203B41FA5}">
                      <a16:colId xmlns:a16="http://schemas.microsoft.com/office/drawing/2014/main" val="2790310669"/>
                    </a:ext>
                  </a:extLst>
                </a:gridCol>
                <a:gridCol w="4318136">
                  <a:extLst>
                    <a:ext uri="{9D8B030D-6E8A-4147-A177-3AD203B41FA5}">
                      <a16:colId xmlns:a16="http://schemas.microsoft.com/office/drawing/2014/main" val="2547483110"/>
                    </a:ext>
                  </a:extLst>
                </a:gridCol>
                <a:gridCol w="1139508">
                  <a:extLst>
                    <a:ext uri="{9D8B030D-6E8A-4147-A177-3AD203B41FA5}">
                      <a16:colId xmlns:a16="http://schemas.microsoft.com/office/drawing/2014/main" val="1974549086"/>
                    </a:ext>
                  </a:extLst>
                </a:gridCol>
              </a:tblGrid>
              <a:tr h="1803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Mandats en commission des usagers d’établissements de santé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Renouvellement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53906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CARRIER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Jean-Marie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Médico-Chirurgical de l'Europe à Port-Marly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899685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Clinique de Maisons-Lafitte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11997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ESSRIN Maisons-Lafitte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871642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DAVRINCHE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Élisabeth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Européen Georges Pompidou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263885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DEVAINE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Arnault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Médico-Chirurgical de l'Europe à Port-Marly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659641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Clinique de Maisons-Lafitte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234306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FICHET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Chantal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Privé de Versailles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?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918976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LAVAULT-CADIOU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Sophie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Privé de Parly II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35595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LOURIER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Michèle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Privé de l'Ouest Parisien à Trappes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74599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QUIQUE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Privé de Versailles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42090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MINERY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gérontologique de Chevreuse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04481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SAINT-LU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Marie-Paule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Privé de Versailles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78131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de Rambouillet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53819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CASSAN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Jean-Claude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Privé de Versailles 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mandat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9329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LLORENS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Ernesto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du Parc de Saint Cloud Avray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mandat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651345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MECHIN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François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Clinique Val de Seine Louveciennes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mandat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096079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Médico-Chirurgical de l'Europe à Port-Marly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mandat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0786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du Vésinet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mandat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768638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LACOUR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Karin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gérontologique de Chevreuse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mandat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973032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Clinique de Saint-Rémy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mandat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007806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PARAYRE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Claudine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Clinique des Yvelines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nouveau mandat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652320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CHEVRIER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Hôpital de Rambouillet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83228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Hopital de Pédiadrie et réadaptation de Bullion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248805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CORBONNOIS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Danny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CERRSY Rambouillet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533352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mandats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912298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CASSAN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Jean-Claude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Conseil Territorial de Santé des Yvelines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097970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Communauté Professionnelle Territoriale de Santé du Grand Versailles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437148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LOURIER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Michèle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CPAM des Yvelines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459325"/>
                  </a:ext>
                </a:extLst>
              </a:tr>
              <a:tr h="18038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QUIQUE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CPAM des Yvelines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37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41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6BA62CF-31AE-42BB-BE11-F2C474D3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464646"/>
                </a:solidFill>
              </a:rPr>
              <a:t>UFCV Versailles – Pôle Santé</a:t>
            </a:r>
            <a:br>
              <a:rPr lang="fr-FR" dirty="0">
                <a:solidFill>
                  <a:srgbClr val="464646"/>
                </a:solidFill>
              </a:rPr>
            </a:br>
            <a:r>
              <a:rPr lang="fr-FR" dirty="0">
                <a:solidFill>
                  <a:srgbClr val="464646"/>
                </a:solidFill>
              </a:rPr>
              <a:t>Activités du Trimestre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CBD7A-5A56-47F5-8553-43341508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433" y="6408739"/>
            <a:ext cx="2559051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14 mars 2023</a:t>
            </a:r>
          </a:p>
          <a:p>
            <a:pPr>
              <a:defRPr/>
            </a:pPr>
            <a:r>
              <a:rPr lang="fr-FR" dirty="0"/>
              <a:t>14 mars 2023</a:t>
            </a:r>
          </a:p>
          <a:p>
            <a:pPr>
              <a:defRPr/>
            </a:pPr>
            <a:r>
              <a:rPr lang="fr-FR" dirty="0"/>
              <a:t>14 MARS 2023</a:t>
            </a:r>
          </a:p>
          <a:p>
            <a:pPr>
              <a:defRPr/>
            </a:pPr>
            <a:r>
              <a:rPr lang="fr-FR" dirty="0"/>
              <a:t>   CA 16 Septembre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073E5-46DA-4FEC-B24F-FDCFAD87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48911" y="6226176"/>
            <a:ext cx="1547446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CA du 17 DECEMBRE 2023</a:t>
            </a:r>
          </a:p>
        </p:txBody>
      </p:sp>
      <p:pic>
        <p:nvPicPr>
          <p:cNvPr id="9" name="Image 5">
            <a:extLst>
              <a:ext uri="{FF2B5EF4-FFF2-40B4-BE49-F238E27FC236}">
                <a16:creationId xmlns:a16="http://schemas.microsoft.com/office/drawing/2014/main" id="{25CEDD59-6B76-40F2-8EEA-ED452515F4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82" y="4220832"/>
            <a:ext cx="2876951" cy="236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93585F-DF69-4B66-9698-F3B7EF968250}"/>
              </a:ext>
            </a:extLst>
          </p:cNvPr>
          <p:cNvSpPr/>
          <p:nvPr/>
        </p:nvSpPr>
        <p:spPr>
          <a:xfrm>
            <a:off x="2996418" y="1744395"/>
            <a:ext cx="767867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fr-FR" sz="2400" b="1" dirty="0"/>
              <a:t>Conseil Territorial de Santé /Service d'Accès aux Soins (SAS) </a:t>
            </a:r>
          </a:p>
          <a:p>
            <a:pPr>
              <a:defRPr/>
            </a:pPr>
            <a:r>
              <a:rPr lang="fr-FR" sz="2400" dirty="0"/>
              <a:t>    Présentation accès aux urgences 03 Juin (</a:t>
            </a:r>
            <a:r>
              <a:rPr lang="fr-FR" sz="2400" dirty="0" err="1"/>
              <a:t>PhQ</a:t>
            </a:r>
            <a:r>
              <a:rPr lang="fr-FR" sz="2400" dirty="0"/>
              <a:t>)</a:t>
            </a:r>
          </a:p>
          <a:p>
            <a:pPr>
              <a:defRPr/>
            </a:pPr>
            <a:endParaRPr lang="fr-FR" sz="2400" dirty="0"/>
          </a:p>
          <a:p>
            <a:pPr marL="342900" indent="-342900">
              <a:buFontTx/>
              <a:buChar char="-"/>
              <a:defRPr/>
            </a:pPr>
            <a:r>
              <a:rPr lang="fr-FR" sz="2400" b="1" dirty="0"/>
              <a:t>CPTS Grand Versailles</a:t>
            </a:r>
          </a:p>
          <a:p>
            <a:pPr>
              <a:defRPr/>
            </a:pPr>
            <a:r>
              <a:rPr lang="fr-FR" sz="2400" dirty="0"/>
              <a:t>    AGO 19 juin (JCC)</a:t>
            </a:r>
          </a:p>
          <a:p>
            <a:pPr>
              <a:defRPr/>
            </a:pPr>
            <a:endParaRPr lang="fr-FR" sz="2400" dirty="0"/>
          </a:p>
          <a:p>
            <a:pPr marL="342900" indent="-342900">
              <a:buFontTx/>
              <a:buChar char="-"/>
              <a:defRPr/>
            </a:pPr>
            <a:r>
              <a:rPr lang="fr-FR" sz="2400" b="1" dirty="0"/>
              <a:t>Union Régional IDF</a:t>
            </a:r>
          </a:p>
          <a:p>
            <a:pPr>
              <a:defRPr/>
            </a:pPr>
            <a:r>
              <a:rPr lang="fr-FR" sz="2400" dirty="0"/>
              <a:t>    CA du 26 juin Référence santé (</a:t>
            </a:r>
            <a:r>
              <a:rPr lang="fr-FR" sz="2400" dirty="0" err="1"/>
              <a:t>PhQ</a:t>
            </a:r>
            <a:r>
              <a:rPr lang="fr-FR" sz="2400" dirty="0"/>
              <a:t>)</a:t>
            </a:r>
          </a:p>
          <a:p>
            <a:pPr>
              <a:defRPr/>
            </a:pPr>
            <a:endParaRPr lang="fr-FR" sz="2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B27D48-1CE4-45B0-B2AC-50C6B159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779964"/>
            <a:ext cx="1008062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03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id="{F4CDE466-8C26-44CD-9FED-0E2B474B9DD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8183564" y="6408739"/>
            <a:ext cx="19208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CA 16 Septembre 2025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FFFFFF"/>
              </a:solidFill>
            </a:endParaRPr>
          </a:p>
        </p:txBody>
      </p:sp>
      <p:pic>
        <p:nvPicPr>
          <p:cNvPr id="3" name="Titre 2">
            <a:extLst>
              <a:ext uri="{FF2B5EF4-FFF2-40B4-BE49-F238E27FC236}">
                <a16:creationId xmlns:a16="http://schemas.microsoft.com/office/drawing/2014/main" id="{3D0E8F31-1138-4CD8-A740-8A4B7B13F94D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308100"/>
            <a:ext cx="7785100" cy="1765300"/>
          </a:xfrm>
        </p:spPr>
      </p:pic>
      <p:pic>
        <p:nvPicPr>
          <p:cNvPr id="22531" name="Image 4">
            <a:extLst>
              <a:ext uri="{FF2B5EF4-FFF2-40B4-BE49-F238E27FC236}">
                <a16:creationId xmlns:a16="http://schemas.microsoft.com/office/drawing/2014/main" id="{2AA8E697-B370-40E1-AD1E-FD081CE6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909889"/>
            <a:ext cx="18557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otond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329</Words>
  <Application>Microsoft Macintosh PowerPoint</Application>
  <PresentationFormat>Grand écran</PresentationFormat>
  <Paragraphs>134</Paragraphs>
  <Slides>4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Calibri</vt:lpstr>
      <vt:lpstr>Lucida Sans Unicode</vt:lpstr>
      <vt:lpstr>Verdana</vt:lpstr>
      <vt:lpstr>Wingdings 2</vt:lpstr>
      <vt:lpstr>Wingdings 3</vt:lpstr>
      <vt:lpstr>Rotonde</vt:lpstr>
      <vt:lpstr>1_Rotonde</vt:lpstr>
      <vt:lpstr>Feuille de calcul Microsoft Excel</vt:lpstr>
      <vt:lpstr>UFCV   Conseil D’administration  Pôle Santé </vt:lpstr>
      <vt:lpstr>UFCV Versailles – Pôle Santé RU et instances</vt:lpstr>
      <vt:lpstr>UFCV Versailles – Pôle Santé Activités du Trimestre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UFCV  CA</dc:title>
  <dc:creator>Jean-Claude</dc:creator>
  <cp:lastModifiedBy>christine quique</cp:lastModifiedBy>
  <cp:revision>59</cp:revision>
  <dcterms:created xsi:type="dcterms:W3CDTF">2023-03-11T18:22:10Z</dcterms:created>
  <dcterms:modified xsi:type="dcterms:W3CDTF">2025-09-15T16:42:41Z</dcterms:modified>
</cp:coreProperties>
</file>