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67" r:id="rId3"/>
    <p:sldId id="268" r:id="rId4"/>
    <p:sldId id="278" r:id="rId5"/>
    <p:sldId id="259" r:id="rId6"/>
    <p:sldId id="274" r:id="rId7"/>
    <p:sldId id="276" r:id="rId8"/>
    <p:sldId id="279" r:id="rId9"/>
    <p:sldId id="277" r:id="rId10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5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F402DE2-338B-418F-8D9C-8D418D93EF1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810693"/>
            <a:ext cx="9144000" cy="860079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 dirty="0"/>
              <a:t>Plénière du 13 décembre 2022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80A16DE-D42D-4E74-B776-749FA612B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078178"/>
            <a:ext cx="9144000" cy="217962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BB190E9-E8EC-4A49-98A6-C7BFE507C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76F1B06-C370-442C-BF7B-774759F1E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050ECD-D433-422E-A361-CEA90D750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616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A4B647-1A2A-4A50-B539-FABFC43D3D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0C8CD71-123E-4C7E-9A2D-5FDBBE20D5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E8F6E7B-97E5-4844-B65F-021869528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0D58685-A1E0-4616-B0D5-21F31A063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F4A57DA-54D7-4EFF-87C8-E59AA4C2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835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8F8832D-960E-4DF7-AB97-EBC52965E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9D3130B-0897-4ECD-9999-957FEF496C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4090514-BB74-4E55-97F4-4432DFDE84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905AC31-6955-4739-B749-F885061E1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422265-A130-4058-96BB-E906C2488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10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366152-5181-43A3-B234-68E963A9F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DE1703B-FD76-459E-8AC7-FE9B25A67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03AF2BE-D62A-4118-8AC6-335A0D0E3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28E0887-3288-4813-A1EF-C248C4428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8DE716-B757-46C6-A15C-0322D6EEF0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401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06062-6F76-4732-A285-45C371E5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37DE629-012E-4393-996A-5BC8BEB27E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F081F7F-21C5-44B5-86EB-F1DEEF11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C920493-39AD-4C77-8982-D23FE87BD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41B474D-D124-4178-ADCA-2AF25C79C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57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9AABCC-BD1A-47B1-B8C6-AAE6D392C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9451F31-432C-4E63-84A6-B98502A74F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CB843F7-27E1-4156-922C-778AC33C90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2F393E1-5ED7-44B8-AA5F-A28C99125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0832D9C-2FB8-49C2-8A8C-B36734D2C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21AD897-CD4A-4543-82F3-019D3BF9B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476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24A83-4A04-4CC9-A72B-F7C6C369C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1C31356-EE7F-447A-A523-10AF9941A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3C24617-C358-44CE-976F-FF07EA6193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3E2C6AF-2129-48C6-8309-C16AF40DBF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024D595-37E6-461C-946B-7ABB601E85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46DCD6-F854-497B-87A6-9A74729EA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114C32F-B5D7-44A0-827A-EA0B7AC71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3C931C-CDEA-40A9-B7E3-0ADD85EB3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017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8AD5FE-EC44-48AB-A56E-F6F778E56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1179C65-0F49-47A3-8B50-AD001FFA4F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C38FCAB-0F30-4FB1-98FF-8F8CED541D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6FE2737-210D-4618-A922-FF5A8652A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075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81CA329-4CA2-4E30-B2E2-021D4629C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51EA958-6B9D-4E23-A658-32BCFD179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0736E6C-10E3-4D90-B451-AABA0CFF9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520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8587AD-0D78-4B34-A9A1-60CC8EDC1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9D543ED-698E-493A-B23D-31F5846FC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0D8B719-9676-48EF-91B7-F25C1FBF24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8F998FA-590E-45FA-BEAE-2B3CB618C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A723812-2DF3-419B-8CDE-199B42A71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B222E19-E8B7-40C9-BE40-A1D42F456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61333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6B2BC2-E49C-4191-A443-AD71E1E0B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CAD4AB3E-6C6B-4616-9A47-5022E9F9A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ADDC38-E651-4CB6-8289-188F58FCE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ACCB391-5F9D-4808-8C2F-F091C6920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DE403FD-AC9F-4DD5-B534-CBA4118FD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AFEB517-8183-4643-A8FB-5EB9C6997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82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10000">
              <a:schemeClr val="accent5">
                <a:lumMod val="20000"/>
                <a:lumOff val="80000"/>
              </a:schemeClr>
            </a:gs>
            <a:gs pos="0">
              <a:schemeClr val="accent1">
                <a:lumMod val="40000"/>
                <a:lumOff val="60000"/>
              </a:schemeClr>
            </a:gs>
            <a:gs pos="90000">
              <a:srgbClr val="F6F8FC"/>
            </a:gs>
            <a:gs pos="0">
              <a:srgbClr val="ABC0E4"/>
            </a:gs>
            <a:gs pos="100000">
              <a:srgbClr val="C7D5ED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1F7E4C7-73E2-4053-A1D9-A4C60764E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7394" y="365125"/>
            <a:ext cx="885640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CC6DAF-60BA-451B-AD91-01CC8835E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145671"/>
            <a:ext cx="10515600" cy="4031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539C3BA-5ED1-44DD-956F-7D409497C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BB60E-51E6-49DC-8EBE-0E93338AB8AC}" type="datetimeFigureOut">
              <a:rPr lang="fr-FR" smtClean="0"/>
              <a:t>28/06/2024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E8C2F6-6792-487D-A9A1-7D79E79AB5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AEE3421-DD98-4F9D-AADC-C3F14E875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51AB-B5D8-4F69-A110-BE48A1BFE1BC}" type="slidenum">
              <a:rPr lang="fr-FR" smtClean="0"/>
              <a:t>‹N°›</a:t>
            </a:fld>
            <a:endParaRPr lang="fr-FR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3642CD7-4F4E-4D6B-9E8D-89A2D95B0994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824280" cy="91715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64E3506E-B6D4-4720-8861-688776F61BFD}"/>
              </a:ext>
            </a:extLst>
          </p:cNvPr>
          <p:cNvSpPr txBox="1"/>
          <p:nvPr userDrawn="1"/>
        </p:nvSpPr>
        <p:spPr>
          <a:xfrm>
            <a:off x="543111" y="1413689"/>
            <a:ext cx="1414458" cy="276999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sz="1200" dirty="0"/>
              <a:t>Région de Versailles</a:t>
            </a:r>
          </a:p>
        </p:txBody>
      </p:sp>
    </p:spTree>
    <p:extLst>
      <p:ext uri="{BB962C8B-B14F-4D97-AF65-F5344CB8AC3E}">
        <p14:creationId xmlns:p14="http://schemas.microsoft.com/office/powerpoint/2010/main" val="1520667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0070C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AE7A5C-A455-4FE1-BF56-B4C3C900B18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Plénière du 28 juin 2024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47925BC-D11C-419A-859A-170332C98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95728" y="3078178"/>
            <a:ext cx="8272272" cy="3020870"/>
          </a:xfrm>
        </p:spPr>
        <p:txBody>
          <a:bodyPr>
            <a:norm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fr-FR" dirty="0"/>
              <a:t>La vie de l’association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dirty="0"/>
              <a:t>L’assemblée générale fédérale des 25 et 26 mai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dirty="0"/>
              <a:t>Les nouveaux moyens de communication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fr-FR" dirty="0"/>
              <a:t>Notre participation aux prochains forums associatifs</a:t>
            </a:r>
          </a:p>
        </p:txBody>
      </p:sp>
    </p:spTree>
    <p:extLst>
      <p:ext uri="{BB962C8B-B14F-4D97-AF65-F5344CB8AC3E}">
        <p14:creationId xmlns:p14="http://schemas.microsoft.com/office/powerpoint/2010/main" val="267543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5CD13F-E860-4491-9B9D-F720A794F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La vie de l’association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9EAFDF-4F25-416B-9B14-3A61379B1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Bénévoles qui nous ont rejoint depuis la plénière du 13/12/2023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Stéphanie LEDER – accueil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Alexandre TABARIE – représentant des usagers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Mireille BEAUDEAU – réseaux sociaux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sz="2600" dirty="0"/>
              <a:t>Bénévoles de l’ex. AL de Parc de Chevreuse</a:t>
            </a:r>
          </a:p>
          <a:p>
            <a:pPr marL="457200" lvl="1" indent="0">
              <a:buNone/>
            </a:pPr>
            <a:r>
              <a:rPr lang="fr-FR" sz="1800" dirty="0"/>
              <a:t>Chantal FICHET, Germain BILLET, Henri BIEUX, Josiane et Francis SPITZ, Michel RAIMBERT, Marie-Paule SAINT-LU et Philippe QUIQUE administrateur.</a:t>
            </a:r>
          </a:p>
          <a:p>
            <a:endParaRPr lang="fr-FR" sz="2600" dirty="0"/>
          </a:p>
          <a:p>
            <a:r>
              <a:rPr lang="fr-FR" sz="2600" dirty="0"/>
              <a:t>1.160 adhérents au 1/6/2024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sz="1500" dirty="0"/>
          </a:p>
        </p:txBody>
      </p:sp>
    </p:spTree>
    <p:extLst>
      <p:ext uri="{BB962C8B-B14F-4D97-AF65-F5344CB8AC3E}">
        <p14:creationId xmlns:p14="http://schemas.microsoft.com/office/powerpoint/2010/main" val="2244853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AC6D3-5610-4FE7-8A2E-21F25606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La vie de l’association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6DD18C-978B-482F-92F5-F9134CB1A1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167127"/>
            <a:ext cx="10515600" cy="3433763"/>
          </a:xfrm>
        </p:spPr>
        <p:txBody>
          <a:bodyPr/>
          <a:lstStyle/>
          <a:p>
            <a:r>
              <a:rPr lang="fr-FR" dirty="0"/>
              <a:t>La fusion avec « Parc de Chevreuse »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Opérationnelle au 1/1/2024 – validée en préfecture en mai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Maintien des permanences de Lévi St Nom et Le Mesnil St Denis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Récupération d’environ 80 adhérents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r>
              <a:rPr lang="fr-FR" dirty="0"/>
              <a:t>L’assemblée générale le 25 mars.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58560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E2864E-4DDA-4702-8B99-69511DF72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1. La vie de l’association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8775AA48-C341-4C6B-9044-875FA415F3DE}"/>
              </a:ext>
            </a:extLst>
          </p:cNvPr>
          <p:cNvSpPr txBox="1"/>
          <p:nvPr/>
        </p:nvSpPr>
        <p:spPr>
          <a:xfrm>
            <a:off x="2345638" y="1685006"/>
            <a:ext cx="56196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L’organisation en pôles</a:t>
            </a:r>
          </a:p>
        </p:txBody>
      </p:sp>
      <p:grpSp>
        <p:nvGrpSpPr>
          <p:cNvPr id="55" name="Groupe 54">
            <a:extLst>
              <a:ext uri="{FF2B5EF4-FFF2-40B4-BE49-F238E27FC236}">
                <a16:creationId xmlns:a16="http://schemas.microsoft.com/office/drawing/2014/main" id="{41AD8F21-F302-467D-A4CA-916256B9E6A7}"/>
              </a:ext>
            </a:extLst>
          </p:cNvPr>
          <p:cNvGrpSpPr/>
          <p:nvPr/>
        </p:nvGrpSpPr>
        <p:grpSpPr>
          <a:xfrm>
            <a:off x="918147" y="2478024"/>
            <a:ext cx="10008933" cy="3109149"/>
            <a:chOff x="918147" y="2414016"/>
            <a:chExt cx="10198082" cy="3173157"/>
          </a:xfrm>
        </p:grpSpPr>
        <p:sp>
          <p:nvSpPr>
            <p:cNvPr id="8" name="Rectangle : coins arrondis 7">
              <a:extLst>
                <a:ext uri="{FF2B5EF4-FFF2-40B4-BE49-F238E27FC236}">
                  <a16:creationId xmlns:a16="http://schemas.microsoft.com/office/drawing/2014/main" id="{4E751A11-2BD1-469F-9014-A95A232D207F}"/>
                </a:ext>
              </a:extLst>
            </p:cNvPr>
            <p:cNvSpPr/>
            <p:nvPr/>
          </p:nvSpPr>
          <p:spPr>
            <a:xfrm>
              <a:off x="5398444" y="2845308"/>
              <a:ext cx="1258825" cy="47091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/>
                <a:t>Présidence</a:t>
              </a:r>
              <a:endParaRPr lang="fr-FR" dirty="0"/>
            </a:p>
          </p:txBody>
        </p:sp>
        <p:sp>
          <p:nvSpPr>
            <p:cNvPr id="9" name="Rectangle : coins arrondis 8">
              <a:extLst>
                <a:ext uri="{FF2B5EF4-FFF2-40B4-BE49-F238E27FC236}">
                  <a16:creationId xmlns:a16="http://schemas.microsoft.com/office/drawing/2014/main" id="{795495D9-A09F-44FD-B5D7-042F05885BF0}"/>
                </a:ext>
              </a:extLst>
            </p:cNvPr>
            <p:cNvSpPr/>
            <p:nvPr/>
          </p:nvSpPr>
          <p:spPr>
            <a:xfrm>
              <a:off x="2420111" y="2414016"/>
              <a:ext cx="1258825" cy="47091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/>
                <a:t>Conseil </a:t>
              </a:r>
              <a:r>
                <a:rPr lang="fr-FR" sz="1100" dirty="0"/>
                <a:t>d’administration</a:t>
              </a:r>
              <a:endParaRPr lang="fr-FR" sz="1200" dirty="0"/>
            </a:p>
          </p:txBody>
        </p:sp>
        <p:sp>
          <p:nvSpPr>
            <p:cNvPr id="10" name="Rectangle : coins arrondis 9">
              <a:extLst>
                <a:ext uri="{FF2B5EF4-FFF2-40B4-BE49-F238E27FC236}">
                  <a16:creationId xmlns:a16="http://schemas.microsoft.com/office/drawing/2014/main" id="{829601D8-C0EA-4DE8-B7DB-C9FC36DDC344}"/>
                </a:ext>
              </a:extLst>
            </p:cNvPr>
            <p:cNvSpPr/>
            <p:nvPr/>
          </p:nvSpPr>
          <p:spPr>
            <a:xfrm>
              <a:off x="2420111" y="3247644"/>
              <a:ext cx="1258825" cy="47091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/>
                <a:t>Bureau</a:t>
              </a:r>
            </a:p>
          </p:txBody>
        </p:sp>
        <p:sp>
          <p:nvSpPr>
            <p:cNvPr id="11" name="Rectangle : coins arrondis 10">
              <a:extLst>
                <a:ext uri="{FF2B5EF4-FFF2-40B4-BE49-F238E27FC236}">
                  <a16:creationId xmlns:a16="http://schemas.microsoft.com/office/drawing/2014/main" id="{AA40B862-E7D6-4751-85CB-FF48B7EDB598}"/>
                </a:ext>
              </a:extLst>
            </p:cNvPr>
            <p:cNvSpPr/>
            <p:nvPr/>
          </p:nvSpPr>
          <p:spPr>
            <a:xfrm>
              <a:off x="8399107" y="2425446"/>
              <a:ext cx="1258825" cy="47091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/>
                <a:t>Informatique</a:t>
              </a:r>
            </a:p>
          </p:txBody>
        </p:sp>
        <p:sp>
          <p:nvSpPr>
            <p:cNvPr id="12" name="Rectangle : coins arrondis 11">
              <a:extLst>
                <a:ext uri="{FF2B5EF4-FFF2-40B4-BE49-F238E27FC236}">
                  <a16:creationId xmlns:a16="http://schemas.microsoft.com/office/drawing/2014/main" id="{901DC127-1BB4-4323-ACF4-35BE2DF7014E}"/>
                </a:ext>
              </a:extLst>
            </p:cNvPr>
            <p:cNvSpPr/>
            <p:nvPr/>
          </p:nvSpPr>
          <p:spPr>
            <a:xfrm>
              <a:off x="8380397" y="3313795"/>
              <a:ext cx="1258825" cy="470916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200" dirty="0"/>
                <a:t>Animation association</a:t>
              </a:r>
            </a:p>
          </p:txBody>
        </p:sp>
        <p:sp>
          <p:nvSpPr>
            <p:cNvPr id="13" name="Rectangle : coins arrondis 12">
              <a:extLst>
                <a:ext uri="{FF2B5EF4-FFF2-40B4-BE49-F238E27FC236}">
                  <a16:creationId xmlns:a16="http://schemas.microsoft.com/office/drawing/2014/main" id="{852A3F2A-64E4-4FAC-8374-5C4EFC459BDF}"/>
                </a:ext>
              </a:extLst>
            </p:cNvPr>
            <p:cNvSpPr/>
            <p:nvPr/>
          </p:nvSpPr>
          <p:spPr>
            <a:xfrm>
              <a:off x="918147" y="4939331"/>
              <a:ext cx="1457288" cy="6478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Pôle actions fédérales</a:t>
              </a:r>
            </a:p>
          </p:txBody>
        </p:sp>
        <p:sp>
          <p:nvSpPr>
            <p:cNvPr id="14" name="Rectangle : coins arrondis 13">
              <a:extLst>
                <a:ext uri="{FF2B5EF4-FFF2-40B4-BE49-F238E27FC236}">
                  <a16:creationId xmlns:a16="http://schemas.microsoft.com/office/drawing/2014/main" id="{5200D756-75C7-45A8-BC46-1EBE1B068329}"/>
                </a:ext>
              </a:extLst>
            </p:cNvPr>
            <p:cNvSpPr/>
            <p:nvPr/>
          </p:nvSpPr>
          <p:spPr>
            <a:xfrm>
              <a:off x="3103127" y="4939331"/>
              <a:ext cx="1457288" cy="6478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Pôle communication</a:t>
              </a:r>
            </a:p>
          </p:txBody>
        </p:sp>
        <p:sp>
          <p:nvSpPr>
            <p:cNvPr id="15" name="Rectangle : coins arrondis 14">
              <a:extLst>
                <a:ext uri="{FF2B5EF4-FFF2-40B4-BE49-F238E27FC236}">
                  <a16:creationId xmlns:a16="http://schemas.microsoft.com/office/drawing/2014/main" id="{4BFFF325-BC6A-4999-8A8F-2615DEB385AF}"/>
                </a:ext>
              </a:extLst>
            </p:cNvPr>
            <p:cNvSpPr/>
            <p:nvPr/>
          </p:nvSpPr>
          <p:spPr>
            <a:xfrm>
              <a:off x="5288107" y="4939331"/>
              <a:ext cx="1457288" cy="6478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Pôle santé</a:t>
              </a:r>
            </a:p>
          </p:txBody>
        </p:sp>
        <p:sp>
          <p:nvSpPr>
            <p:cNvPr id="16" name="Rectangle : coins arrondis 15">
              <a:extLst>
                <a:ext uri="{FF2B5EF4-FFF2-40B4-BE49-F238E27FC236}">
                  <a16:creationId xmlns:a16="http://schemas.microsoft.com/office/drawing/2014/main" id="{EFF1CB43-63BD-4204-8749-EE0604AC2613}"/>
                </a:ext>
              </a:extLst>
            </p:cNvPr>
            <p:cNvSpPr/>
            <p:nvPr/>
          </p:nvSpPr>
          <p:spPr>
            <a:xfrm>
              <a:off x="7473524" y="4939331"/>
              <a:ext cx="1457288" cy="6478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Pôle litiges</a:t>
              </a:r>
            </a:p>
          </p:txBody>
        </p:sp>
        <p:sp>
          <p:nvSpPr>
            <p:cNvPr id="17" name="Rectangle : coins arrondis 16">
              <a:extLst>
                <a:ext uri="{FF2B5EF4-FFF2-40B4-BE49-F238E27FC236}">
                  <a16:creationId xmlns:a16="http://schemas.microsoft.com/office/drawing/2014/main" id="{33546F4A-A196-4237-90BD-144743F3745C}"/>
                </a:ext>
              </a:extLst>
            </p:cNvPr>
            <p:cNvSpPr/>
            <p:nvPr/>
          </p:nvSpPr>
          <p:spPr>
            <a:xfrm>
              <a:off x="9658941" y="4939331"/>
              <a:ext cx="1457288" cy="64784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/>
                <a:t>Pôle consommateurs et usagers</a:t>
              </a:r>
            </a:p>
          </p:txBody>
        </p:sp>
        <p:cxnSp>
          <p:nvCxnSpPr>
            <p:cNvPr id="20" name="Connecteur droit 19">
              <a:extLst>
                <a:ext uri="{FF2B5EF4-FFF2-40B4-BE49-F238E27FC236}">
                  <a16:creationId xmlns:a16="http://schemas.microsoft.com/office/drawing/2014/main" id="{B676064B-4A37-4196-8C51-1D59DBF27447}"/>
                </a:ext>
              </a:extLst>
            </p:cNvPr>
            <p:cNvCxnSpPr>
              <a:stCxn id="8" idx="1"/>
              <a:endCxn id="8" idx="1"/>
            </p:cNvCxnSpPr>
            <p:nvPr/>
          </p:nvCxnSpPr>
          <p:spPr>
            <a:xfrm>
              <a:off x="5398444" y="3080766"/>
              <a:ext cx="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" name="Groupe 31">
              <a:extLst>
                <a:ext uri="{FF2B5EF4-FFF2-40B4-BE49-F238E27FC236}">
                  <a16:creationId xmlns:a16="http://schemas.microsoft.com/office/drawing/2014/main" id="{CE4F62FE-5735-4911-BAF7-0D8792C1EC34}"/>
                </a:ext>
              </a:extLst>
            </p:cNvPr>
            <p:cNvGrpSpPr/>
            <p:nvPr/>
          </p:nvGrpSpPr>
          <p:grpSpPr>
            <a:xfrm>
              <a:off x="3678936" y="2649474"/>
              <a:ext cx="1719509" cy="880110"/>
              <a:chOff x="3678936" y="2649474"/>
              <a:chExt cx="1719509" cy="880110"/>
            </a:xfrm>
          </p:grpSpPr>
          <p:cxnSp>
            <p:nvCxnSpPr>
              <p:cNvPr id="22" name="Connecteur droit 21">
                <a:extLst>
                  <a:ext uri="{FF2B5EF4-FFF2-40B4-BE49-F238E27FC236}">
                    <a16:creationId xmlns:a16="http://schemas.microsoft.com/office/drawing/2014/main" id="{67DD8C7F-2CAA-45FC-88E2-D62968EBF97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42816" y="3088244"/>
                <a:ext cx="115562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necteur droit 23">
                <a:extLst>
                  <a:ext uri="{FF2B5EF4-FFF2-40B4-BE49-F238E27FC236}">
                    <a16:creationId xmlns:a16="http://schemas.microsoft.com/office/drawing/2014/main" id="{B92C3E17-1F45-4F10-A338-5B42BBCD76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42816" y="2660904"/>
                <a:ext cx="0" cy="8686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Connecteur droit 25">
                <a:extLst>
                  <a:ext uri="{FF2B5EF4-FFF2-40B4-BE49-F238E27FC236}">
                    <a16:creationId xmlns:a16="http://schemas.microsoft.com/office/drawing/2014/main" id="{677632C4-0F74-4D09-92BE-A19585A3C9CB}"/>
                  </a:ext>
                </a:extLst>
              </p:cNvPr>
              <p:cNvCxnSpPr>
                <a:cxnSpLocks/>
                <a:endCxn id="9" idx="3"/>
              </p:cNvCxnSpPr>
              <p:nvPr/>
            </p:nvCxnSpPr>
            <p:spPr>
              <a:xfrm flipH="1" flipV="1">
                <a:off x="3678936" y="2649474"/>
                <a:ext cx="563880" cy="1143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Connecteur droit 27">
                <a:extLst>
                  <a:ext uri="{FF2B5EF4-FFF2-40B4-BE49-F238E27FC236}">
                    <a16:creationId xmlns:a16="http://schemas.microsoft.com/office/drawing/2014/main" id="{26DFC836-2428-4097-90C5-3E2DBACDF309}"/>
                  </a:ext>
                </a:extLst>
              </p:cNvPr>
              <p:cNvCxnSpPr/>
              <p:nvPr/>
            </p:nvCxnSpPr>
            <p:spPr>
              <a:xfrm flipH="1">
                <a:off x="3678936" y="3529584"/>
                <a:ext cx="56388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3" name="Groupe 32">
              <a:extLst>
                <a:ext uri="{FF2B5EF4-FFF2-40B4-BE49-F238E27FC236}">
                  <a16:creationId xmlns:a16="http://schemas.microsoft.com/office/drawing/2014/main" id="{357AE69E-9BBF-40F4-A02B-3493386A5364}"/>
                </a:ext>
              </a:extLst>
            </p:cNvPr>
            <p:cNvGrpSpPr/>
            <p:nvPr/>
          </p:nvGrpSpPr>
          <p:grpSpPr>
            <a:xfrm rot="10800000">
              <a:off x="6660888" y="2640711"/>
              <a:ext cx="1719509" cy="880110"/>
              <a:chOff x="3678936" y="2649474"/>
              <a:chExt cx="1719509" cy="880110"/>
            </a:xfrm>
          </p:grpSpPr>
          <p:cxnSp>
            <p:nvCxnSpPr>
              <p:cNvPr id="34" name="Connecteur droit 33">
                <a:extLst>
                  <a:ext uri="{FF2B5EF4-FFF2-40B4-BE49-F238E27FC236}">
                    <a16:creationId xmlns:a16="http://schemas.microsoft.com/office/drawing/2014/main" id="{1E94D6F7-CA76-4DAF-8CDA-3813680A262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42816" y="3088244"/>
                <a:ext cx="1155629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Connecteur droit 34">
                <a:extLst>
                  <a:ext uri="{FF2B5EF4-FFF2-40B4-BE49-F238E27FC236}">
                    <a16:creationId xmlns:a16="http://schemas.microsoft.com/office/drawing/2014/main" id="{B8DC8D79-87AA-458C-8A92-58391814FD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242816" y="2660904"/>
                <a:ext cx="0" cy="86868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Connecteur droit 35">
                <a:extLst>
                  <a:ext uri="{FF2B5EF4-FFF2-40B4-BE49-F238E27FC236}">
                    <a16:creationId xmlns:a16="http://schemas.microsoft.com/office/drawing/2014/main" id="{AC1494A4-5FD5-4E69-8CDA-456160E1A3AD}"/>
                  </a:ext>
                </a:extLst>
              </p:cNvPr>
              <p:cNvCxnSpPr/>
              <p:nvPr/>
            </p:nvCxnSpPr>
            <p:spPr>
              <a:xfrm flipH="1" flipV="1">
                <a:off x="3678936" y="2649474"/>
                <a:ext cx="563880" cy="1143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Connecteur droit 36">
                <a:extLst>
                  <a:ext uri="{FF2B5EF4-FFF2-40B4-BE49-F238E27FC236}">
                    <a16:creationId xmlns:a16="http://schemas.microsoft.com/office/drawing/2014/main" id="{4B21E331-A083-4632-8C3D-7E80AEBA6666}"/>
                  </a:ext>
                </a:extLst>
              </p:cNvPr>
              <p:cNvCxnSpPr/>
              <p:nvPr/>
            </p:nvCxnSpPr>
            <p:spPr>
              <a:xfrm flipH="1">
                <a:off x="3678936" y="3529584"/>
                <a:ext cx="56388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9" name="Connecteur droit 38">
              <a:extLst>
                <a:ext uri="{FF2B5EF4-FFF2-40B4-BE49-F238E27FC236}">
                  <a16:creationId xmlns:a16="http://schemas.microsoft.com/office/drawing/2014/main" id="{9C27D661-F9E2-4E40-B296-CB2C23F429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13131" y="3313795"/>
              <a:ext cx="1" cy="9081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necteur droit 40">
              <a:extLst>
                <a:ext uri="{FF2B5EF4-FFF2-40B4-BE49-F238E27FC236}">
                  <a16:creationId xmlns:a16="http://schemas.microsoft.com/office/drawing/2014/main" id="{3AFE9217-29D8-4A77-832C-81C1B7C52080}"/>
                </a:ext>
              </a:extLst>
            </p:cNvPr>
            <p:cNvCxnSpPr>
              <a:cxnSpLocks/>
            </p:cNvCxnSpPr>
            <p:nvPr/>
          </p:nvCxnSpPr>
          <p:spPr>
            <a:xfrm>
              <a:off x="1646791" y="4197095"/>
              <a:ext cx="874079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Connecteur droit 42">
              <a:extLst>
                <a:ext uri="{FF2B5EF4-FFF2-40B4-BE49-F238E27FC236}">
                  <a16:creationId xmlns:a16="http://schemas.microsoft.com/office/drawing/2014/main" id="{D0B3D145-ADD1-4CAE-AC47-5CBD5F6418EA}"/>
                </a:ext>
              </a:extLst>
            </p:cNvPr>
            <p:cNvCxnSpPr>
              <a:endCxn id="13" idx="0"/>
            </p:cNvCxnSpPr>
            <p:nvPr/>
          </p:nvCxnSpPr>
          <p:spPr>
            <a:xfrm>
              <a:off x="1646791" y="4197095"/>
              <a:ext cx="0" cy="7422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61F2F17B-DDE7-41C4-AB37-C3FE0EF241E8}"/>
                </a:ext>
              </a:extLst>
            </p:cNvPr>
            <p:cNvCxnSpPr>
              <a:stCxn id="14" idx="0"/>
            </p:cNvCxnSpPr>
            <p:nvPr/>
          </p:nvCxnSpPr>
          <p:spPr>
            <a:xfrm flipV="1">
              <a:off x="3831771" y="4197095"/>
              <a:ext cx="0" cy="7422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Connecteur droit 46">
              <a:extLst>
                <a:ext uri="{FF2B5EF4-FFF2-40B4-BE49-F238E27FC236}">
                  <a16:creationId xmlns:a16="http://schemas.microsoft.com/office/drawing/2014/main" id="{9099DD6A-760F-45A9-873E-4C6FE35480B4}"/>
                </a:ext>
              </a:extLst>
            </p:cNvPr>
            <p:cNvCxnSpPr>
              <a:stCxn id="15" idx="0"/>
            </p:cNvCxnSpPr>
            <p:nvPr/>
          </p:nvCxnSpPr>
          <p:spPr>
            <a:xfrm flipV="1">
              <a:off x="6016751" y="4197095"/>
              <a:ext cx="0" cy="7422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necteur droit 48">
              <a:extLst>
                <a:ext uri="{FF2B5EF4-FFF2-40B4-BE49-F238E27FC236}">
                  <a16:creationId xmlns:a16="http://schemas.microsoft.com/office/drawing/2014/main" id="{2596BA79-D671-4BCB-B294-9FF49A24303C}"/>
                </a:ext>
              </a:extLst>
            </p:cNvPr>
            <p:cNvCxnSpPr>
              <a:stCxn id="16" idx="0"/>
            </p:cNvCxnSpPr>
            <p:nvPr/>
          </p:nvCxnSpPr>
          <p:spPr>
            <a:xfrm flipV="1">
              <a:off x="8202168" y="4197095"/>
              <a:ext cx="0" cy="7422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Connecteur droit 50">
              <a:extLst>
                <a:ext uri="{FF2B5EF4-FFF2-40B4-BE49-F238E27FC236}">
                  <a16:creationId xmlns:a16="http://schemas.microsoft.com/office/drawing/2014/main" id="{3FD83179-84EB-4CD1-BCA3-5797409AFA6C}"/>
                </a:ext>
              </a:extLst>
            </p:cNvPr>
            <p:cNvCxnSpPr>
              <a:stCxn id="17" idx="0"/>
            </p:cNvCxnSpPr>
            <p:nvPr/>
          </p:nvCxnSpPr>
          <p:spPr>
            <a:xfrm flipV="1">
              <a:off x="10387585" y="4197095"/>
              <a:ext cx="0" cy="74223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6996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05E52-1925-43BF-A964-EF0F94AD8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L’assemblée générale fédérale </a:t>
            </a:r>
            <a:r>
              <a:rPr lang="fr-FR" sz="2800" dirty="0"/>
              <a:t>(24-26/5 à Poitiers)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7F9904-FAB6-4243-86CB-7DDE4F0B6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45087"/>
            <a:ext cx="10515600" cy="4031292"/>
          </a:xfrm>
        </p:spPr>
        <p:txBody>
          <a:bodyPr>
            <a:normAutofit/>
          </a:bodyPr>
          <a:lstStyle/>
          <a:p>
            <a:r>
              <a:rPr lang="fr-FR" dirty="0"/>
              <a:t>380 participants de 132 Als et de la fédération</a:t>
            </a:r>
          </a:p>
          <a:p>
            <a:r>
              <a:rPr lang="fr-FR" dirty="0"/>
              <a:t>Décisions 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Rapports d’activité et financiers approuvés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Maintien des montants de cotisations (20€ - 40€, fédérale = 30€)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Abandon des adhésions de sympathisants au 1</a:t>
            </a:r>
            <a:r>
              <a:rPr lang="fr-FR" baseline="30000" dirty="0"/>
              <a:t>er</a:t>
            </a:r>
            <a:r>
              <a:rPr lang="fr-FR" dirty="0"/>
              <a:t> aout 2024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Les chantiers du rapport d’orientation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Prochaine AG en mai 2025 à </a:t>
            </a:r>
            <a:r>
              <a:rPr lang="fr-FR" dirty="0" err="1"/>
              <a:t>Louan</a:t>
            </a:r>
            <a:r>
              <a:rPr lang="fr-FR" dirty="0"/>
              <a:t> (77)</a:t>
            </a:r>
          </a:p>
          <a:p>
            <a:endParaRPr lang="fr-FR" i="1" dirty="0"/>
          </a:p>
          <a:p>
            <a:pPr marL="457200" lvl="1" indent="0">
              <a:buNone/>
            </a:pPr>
            <a:endParaRPr lang="fr-FR" sz="2000" i="1" dirty="0"/>
          </a:p>
          <a:p>
            <a:pPr marL="457200" lvl="1" indent="0">
              <a:buNone/>
            </a:pP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7993523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705E52-1925-43BF-A964-EF0F94AD8B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2. L’assemblée générale fédérale </a:t>
            </a:r>
            <a:r>
              <a:rPr lang="fr-FR" sz="2800" dirty="0"/>
              <a:t>(24-26/5 à Poitiers)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57F9904-FAB6-4243-86CB-7DDE4F0B6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2045087"/>
            <a:ext cx="10515600" cy="4031292"/>
          </a:xfrm>
        </p:spPr>
        <p:txBody>
          <a:bodyPr>
            <a:normAutofit/>
          </a:bodyPr>
          <a:lstStyle/>
          <a:p>
            <a:r>
              <a:rPr lang="fr-FR" dirty="0"/>
              <a:t>Les chantiers du rapport d’orientation 2024-2027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 Conquérir un nouveau public</a:t>
            </a:r>
          </a:p>
          <a:p>
            <a:pPr marL="1371600" lvl="3" indent="0">
              <a:buNone/>
            </a:pPr>
            <a:r>
              <a:rPr lang="fr-FR" dirty="0"/>
              <a:t>Consommation responsable</a:t>
            </a:r>
          </a:p>
          <a:p>
            <a:pPr marL="1371600" lvl="3" indent="0">
              <a:buNone/>
            </a:pPr>
            <a:r>
              <a:rPr lang="fr-FR" dirty="0"/>
              <a:t>Campagnes – formation – </a:t>
            </a:r>
            <a:r>
              <a:rPr lang="fr-FR"/>
              <a:t>Escape Game </a:t>
            </a:r>
            <a:r>
              <a:rPr lang="fr-FR" dirty="0"/>
              <a:t>– nouveau logo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Répondre aux attentes des consommateurs</a:t>
            </a:r>
          </a:p>
          <a:p>
            <a:pPr marL="1371600" lvl="3" indent="0">
              <a:buNone/>
            </a:pPr>
            <a:r>
              <a:rPr lang="fr-FR" dirty="0"/>
              <a:t>« Quel produit » - complémentaires santé - lobbies – réseaux sociaux </a:t>
            </a:r>
          </a:p>
          <a:p>
            <a:pPr marL="1371600" lvl="3" indent="0">
              <a:buNone/>
            </a:pPr>
            <a:r>
              <a:rPr lang="fr-FR" dirty="0"/>
              <a:t>Projet de plateforme européenne de signalement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fr-FR" dirty="0"/>
              <a:t>Adapter, clarifier notre organisation</a:t>
            </a:r>
          </a:p>
          <a:p>
            <a:pPr marL="1371600" lvl="3" indent="0">
              <a:buNone/>
            </a:pPr>
            <a:r>
              <a:rPr lang="fr-FR" dirty="0"/>
              <a:t>Base de données des contributeurs</a:t>
            </a:r>
          </a:p>
          <a:p>
            <a:pPr marL="1371600" lvl="3" indent="0">
              <a:buNone/>
            </a:pPr>
            <a:r>
              <a:rPr lang="fr-FR" dirty="0"/>
              <a:t>Recrutement de bénévoles</a:t>
            </a:r>
          </a:p>
          <a:p>
            <a:pPr marL="1371600" lvl="3" indent="0">
              <a:buNone/>
            </a:pPr>
            <a:r>
              <a:rPr lang="fr-FR" dirty="0"/>
              <a:t>Refonte de la gouvernance – réseau consulté </a:t>
            </a:r>
            <a:r>
              <a:rPr lang="fr-FR" dirty="0" err="1"/>
              <a:t>nov</a:t>
            </a:r>
            <a:r>
              <a:rPr lang="fr-FR" dirty="0"/>
              <a:t> 2024 à </a:t>
            </a:r>
            <a:r>
              <a:rPr lang="fr-FR" dirty="0" err="1"/>
              <a:t>fev</a:t>
            </a:r>
            <a:r>
              <a:rPr lang="fr-FR" dirty="0"/>
              <a:t> 2025</a:t>
            </a:r>
          </a:p>
          <a:p>
            <a:pPr lvl="2"/>
            <a:endParaRPr lang="fr-FR" dirty="0"/>
          </a:p>
          <a:p>
            <a:pPr lvl="2"/>
            <a:endParaRPr lang="fr-FR" dirty="0"/>
          </a:p>
          <a:p>
            <a:pPr marL="457200" lvl="1" indent="0">
              <a:buNone/>
            </a:pP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3589068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35E3AE-7B90-423A-B060-990FDC47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145671"/>
            <a:ext cx="10064496" cy="434720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Les réseaux sociaux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Le site internet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fr-FR" dirty="0"/>
          </a:p>
          <a:p>
            <a:endParaRPr lang="fr-FR" sz="2000" dirty="0"/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89BB8EA-3BCB-41E9-A267-9E88057D7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7138" y="365125"/>
            <a:ext cx="8856662" cy="1325563"/>
          </a:xfrm>
        </p:spPr>
        <p:txBody>
          <a:bodyPr/>
          <a:lstStyle/>
          <a:p>
            <a:r>
              <a:rPr lang="fr-FR" dirty="0"/>
              <a:t>3. Les nouveaux moyens de communication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69C694D7-94DB-4722-917A-849C5C6A32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775" y="2145672"/>
            <a:ext cx="476240" cy="476240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0FE534AB-7E58-4FEC-A336-0206F675C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8165" y="2145671"/>
            <a:ext cx="513447" cy="51344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44B0BC9-E577-4342-90D7-B6B64513E0B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83281" y="2214855"/>
            <a:ext cx="513447" cy="454241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EFA63FE7-F85C-4015-83BF-2CB23E58EC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7255" y="3485329"/>
            <a:ext cx="3486937" cy="2675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96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35E3AE-7B90-423A-B060-990FDC4793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9304" y="2145671"/>
            <a:ext cx="10064496" cy="434720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Les conférences</a:t>
            </a:r>
          </a:p>
          <a:p>
            <a:endParaRPr lang="fr-FR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fr-FR" dirty="0"/>
              <a:t>Internet et téléphonie</a:t>
            </a:r>
          </a:p>
          <a:p>
            <a:pPr lvl="1" indent="0">
              <a:buNone/>
            </a:pPr>
            <a:r>
              <a:rPr lang="fr-FR" sz="2000" dirty="0"/>
              <a:t>Désormais chez ORANGE – téléphone réservé aux bénévoles : 01.39.53.00.88 </a:t>
            </a:r>
          </a:p>
          <a:p>
            <a:pPr lvl="1" indent="0">
              <a:buNone/>
            </a:pPr>
            <a:r>
              <a:rPr lang="fr-FR" sz="2000" dirty="0"/>
              <a:t>VPN pour l’accès à distance à Bureautique2 (sous réserve inscription)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C89BB8EA-3BCB-41E9-A267-9E88057D7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97138" y="365125"/>
            <a:ext cx="8856662" cy="1325563"/>
          </a:xfrm>
        </p:spPr>
        <p:txBody>
          <a:bodyPr/>
          <a:lstStyle/>
          <a:p>
            <a:r>
              <a:rPr lang="fr-FR" dirty="0"/>
              <a:t>3. Les nouveaux moyens de communication</a:t>
            </a:r>
          </a:p>
        </p:txBody>
      </p:sp>
    </p:spTree>
    <p:extLst>
      <p:ext uri="{BB962C8B-B14F-4D97-AF65-F5344CB8AC3E}">
        <p14:creationId xmlns:p14="http://schemas.microsoft.com/office/powerpoint/2010/main" val="1559165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9AC6D3-5610-4FE7-8A2E-21F25606B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3. Les forums 2024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EAABD2EC-E775-461E-99AA-6A44ACBC321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16039750"/>
              </p:ext>
            </p:extLst>
          </p:nvPr>
        </p:nvGraphicFramePr>
        <p:xfrm>
          <a:off x="1076325" y="2012950"/>
          <a:ext cx="9791700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7925">
                  <a:extLst>
                    <a:ext uri="{9D8B030D-6E8A-4147-A177-3AD203B41FA5}">
                      <a16:colId xmlns:a16="http://schemas.microsoft.com/office/drawing/2014/main" val="78964841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66190637"/>
                    </a:ext>
                  </a:extLst>
                </a:gridCol>
                <a:gridCol w="1149419">
                  <a:extLst>
                    <a:ext uri="{9D8B030D-6E8A-4147-A177-3AD203B41FA5}">
                      <a16:colId xmlns:a16="http://schemas.microsoft.com/office/drawing/2014/main" val="4275657514"/>
                    </a:ext>
                  </a:extLst>
                </a:gridCol>
                <a:gridCol w="3565456">
                  <a:extLst>
                    <a:ext uri="{9D8B030D-6E8A-4147-A177-3AD203B41FA5}">
                      <a16:colId xmlns:a16="http://schemas.microsoft.com/office/drawing/2014/main" val="12964592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HORAIRE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LIEU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8776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BOIS D’ARCY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Stade Jean Moulin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2231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FONTENAY LE FLEURY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Complexe sportif Descartes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73108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HOUILLES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Parc Charles de Gaulle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16895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LA CELLE ST CLOUD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Dimanche 8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Parc de la Grande Terre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80367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LE MESNIL SAINT DENIS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4172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LES CLAYES SOUS BOIS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809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MONTIGNY LE BX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Samedi 7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9h-17h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Gymnase Pierre de Coubertin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9159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SARTROUVILLE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Dimanche 1</a:t>
                      </a:r>
                      <a:r>
                        <a:rPr lang="fr-FR" baseline="30000" dirty="0"/>
                        <a:t>er</a:t>
                      </a:r>
                      <a:r>
                        <a:rPr lang="fr-FR" dirty="0"/>
                        <a:t>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10h-17h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Parc du Dispensaire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3245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VERSAILLES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Samedi 14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10h-18h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Avenue de Paris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18964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VIROFLAY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Dimanche 8 septembre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14h-18h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Centre sportif Gaillon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7609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491540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èle_781" id="{7485FECC-450E-4EE6-A35E-416065D39650}" vid="{99FD45EA-E67E-4BAF-9BD3-9AD948285FF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Modèle_781</Template>
  <TotalTime>23154</TotalTime>
  <Words>468</Words>
  <Application>Microsoft Office PowerPoint</Application>
  <PresentationFormat>Grand écran</PresentationFormat>
  <Paragraphs>108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Conception personnalisée</vt:lpstr>
      <vt:lpstr>Plénière du 28 juin 2024</vt:lpstr>
      <vt:lpstr>1. La vie de l’association</vt:lpstr>
      <vt:lpstr>1. La vie de l’association</vt:lpstr>
      <vt:lpstr>1. La vie de l’association</vt:lpstr>
      <vt:lpstr>2. L’assemblée générale fédérale (24-26/5 à Poitiers)</vt:lpstr>
      <vt:lpstr>2. L’assemblée générale fédérale (24-26/5 à Poitiers)</vt:lpstr>
      <vt:lpstr>3. Les nouveaux moyens de communication</vt:lpstr>
      <vt:lpstr>3. Les nouveaux moyens de communication</vt:lpstr>
      <vt:lpstr>3. Les forums 2024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Guy Rossignol</dc:creator>
  <cp:lastModifiedBy>Guy Rossignol</cp:lastModifiedBy>
  <cp:revision>85</cp:revision>
  <cp:lastPrinted>2023-05-09T11:43:09Z</cp:lastPrinted>
  <dcterms:created xsi:type="dcterms:W3CDTF">2022-11-30T09:51:38Z</dcterms:created>
  <dcterms:modified xsi:type="dcterms:W3CDTF">2024-06-28T07:34:36Z</dcterms:modified>
</cp:coreProperties>
</file>