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56" r:id="rId2"/>
    <p:sldId id="267" r:id="rId3"/>
    <p:sldId id="270" r:id="rId4"/>
    <p:sldId id="271" r:id="rId5"/>
    <p:sldId id="268" r:id="rId6"/>
    <p:sldId id="269" r:id="rId7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BA003-FAB2-4718-B452-CE109655E964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21411-84CC-4AEE-A816-B1559CA5D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49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402DE2-338B-418F-8D9C-8D418D93EF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10693"/>
            <a:ext cx="9144000" cy="860079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dirty="0"/>
              <a:t>Plénière du 13 décembre 2022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0A16DE-D42D-4E74-B776-749FA612B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78178"/>
            <a:ext cx="9144000" cy="21796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B190E9-E8EC-4A49-98A6-C7BFE507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F591-A4CC-4668-AF27-DA6034C5385B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6F1B06-C370-442C-BF7B-774759F1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050ECD-D433-422E-A361-CEA90D75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51AB-B5D8-4F69-A110-BE48A1BF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16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A4B647-1A2A-4A50-B539-FABFC43D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C8CD71-123E-4C7E-9A2D-5FDBBE20D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8F6E7B-97E5-4844-B65F-02186952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C6FB-0C47-4566-8EF6-C6750DE6C420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D58685-A1E0-4616-B0D5-21F31A06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4A57DA-54D7-4EFF-87C8-E59AA4C2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51AB-B5D8-4F69-A110-BE48A1BF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83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F8832D-960E-4DF7-AB97-EBC52965E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D3130B-0897-4ECD-9999-957FEF496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090514-BB74-4E55-97F4-4432DFDE8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A486-F569-4AFB-8657-136907B2D024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05AC31-6955-4739-B749-F885061E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422265-A130-4058-96BB-E906C248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51AB-B5D8-4F69-A110-BE48A1BF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71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366152-5181-43A3-B234-68E963A9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E1703B-FD76-459E-8AC7-FE9B25A67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3AF2BE-D62A-4118-8AC6-335A0D0E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CF40-7353-41AC-B199-63F119472A18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8E0887-3288-4813-A1EF-C248C4428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8DE716-B757-46C6-A15C-0322D6EE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51AB-B5D8-4F69-A110-BE48A1BF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40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06062-6F76-4732-A285-45C371E5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DE629-012E-4393-996A-5BC8BEB27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081F7F-21C5-44B5-86EB-F1DEEF11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1616-613F-4061-9870-F2A3AED0E483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920493-39AD-4C77-8982-D23FE87B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1B474D-D124-4178-ADCA-2AF25C79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51AB-B5D8-4F69-A110-BE48A1BF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57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AABCC-BD1A-47B1-B8C6-AAE6D392C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451F31-432C-4E63-84A6-B98502A74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B843F7-27E1-4156-922C-778AC33C9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F393E1-5ED7-44B8-AA5F-A28C9912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6259-709C-4260-AA3B-FE06FFC844F6}" type="datetime1">
              <a:rPr lang="fr-FR" smtClean="0"/>
              <a:t>27/11/2025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832D9C-2FB8-49C2-8A8C-B36734D2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1AD897-CD4A-4543-82F3-019D3BF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51AB-B5D8-4F69-A110-BE48A1BF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76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E24A83-4A04-4CC9-A72B-F7C6C369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C31356-EE7F-447A-A523-10AF9941A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C24617-C358-44CE-976F-FF07EA619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E2C6AF-2129-48C6-8309-C16AF40DB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024D595-37E6-461C-946B-7ABB601E8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946DCD6-F854-497B-87A6-9A74729E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F181-9B10-4862-A8FC-872987C441ED}" type="datetime1">
              <a:rPr lang="fr-FR" smtClean="0"/>
              <a:t>27/11/2025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14C32F-B5D7-44A0-827A-EA0B7AC7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03C931C-CDEA-40A9-B7E3-0ADD85EB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51AB-B5D8-4F69-A110-BE48A1BF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17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AD5FE-EC44-48AB-A56E-F6F778E5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179C65-0F49-47A3-8B50-AD001FF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6BCE-4FD8-468B-B619-063604491B7D}" type="datetime1">
              <a:rPr lang="fr-FR" smtClean="0"/>
              <a:t>27/11/2025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38FCAB-0F30-4FB1-98FF-8F8CED54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FE2737-210D-4618-A922-FF5A8652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51AB-B5D8-4F69-A110-BE48A1BF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75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1CA329-4CA2-4E30-B2E2-021D4629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72D1-014C-47C1-8518-A7C57F66DB47}" type="datetime1">
              <a:rPr lang="fr-FR" smtClean="0"/>
              <a:t>27/11/2025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51EA958-6B9D-4E23-A658-32BCFD17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736E6C-10E3-4D90-B451-AABA0CFF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51AB-B5D8-4F69-A110-BE48A1BF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52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8587AD-0D78-4B34-A9A1-60CC8EDC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D543ED-698E-493A-B23D-31F5846FC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D8B719-9676-48EF-91B7-F25C1FBF2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F998FA-590E-45FA-BEAE-2B3CB618C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2A1D-AF70-4F2F-8799-397EBA2F3352}" type="datetime1">
              <a:rPr lang="fr-FR" smtClean="0"/>
              <a:t>27/11/2025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723812-2DF3-419B-8CDE-199B42A7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222E19-E8B7-40C9-BE40-A1D42F45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51AB-B5D8-4F69-A110-BE48A1BF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13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6B2BC2-E49C-4191-A443-AD71E1E0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AD4AB3E-6C6B-4616-9A47-5022E9F9A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ADDC38-E651-4CB6-8289-188F58FCE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CCB391-5F9D-4808-8C2F-F091C692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FFAE-2FF1-43E6-91F1-B15BEC1B3534}" type="datetime1">
              <a:rPr lang="fr-FR" smtClean="0"/>
              <a:t>27/11/2025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E403FD-AC9F-4DD5-B534-CBA4118F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FEB517-8183-4643-A8FB-5EB9C699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51AB-B5D8-4F69-A110-BE48A1BF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98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</a:schemeClr>
            </a:gs>
            <a:gs pos="90000">
              <a:srgbClr val="F6F8FC"/>
            </a:gs>
            <a:gs pos="0">
              <a:srgbClr val="ABC0E4"/>
            </a:gs>
            <a:gs pos="100000">
              <a:srgbClr val="C7D5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F7E4C7-73E2-4053-A1D9-A4C60764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394" y="365125"/>
            <a:ext cx="88564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CC6DAF-60BA-451B-AD91-01CC8835E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5671"/>
            <a:ext cx="10515600" cy="4031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39C3BA-5ED1-44DD-956F-7D409497C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EE25B-56C2-4017-A4A2-37F6F02C740B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8C2F6-6792-487D-A9A1-7D79E79AB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EE3421-DD98-4F9D-AADC-C3F14E875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51AB-B5D8-4F69-A110-BE48A1BFE1BC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642CD7-4F4E-4D6B-9E8D-89A2D95B099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824280" cy="91715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4E3506E-B6D4-4720-8861-688776F61BFD}"/>
              </a:ext>
            </a:extLst>
          </p:cNvPr>
          <p:cNvSpPr txBox="1"/>
          <p:nvPr userDrawn="1"/>
        </p:nvSpPr>
        <p:spPr>
          <a:xfrm>
            <a:off x="543111" y="1413689"/>
            <a:ext cx="1414458" cy="27699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Région de Versailles</a:t>
            </a:r>
          </a:p>
        </p:txBody>
      </p:sp>
    </p:spTree>
    <p:extLst>
      <p:ext uri="{BB962C8B-B14F-4D97-AF65-F5344CB8AC3E}">
        <p14:creationId xmlns:p14="http://schemas.microsoft.com/office/powerpoint/2010/main" val="15206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E7A5C-A455-4FE1-BF56-B4C3C900B1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Plénière du 27 novembre 2025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7925BC-D11C-419A-859A-170332C98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5728" y="3078178"/>
            <a:ext cx="8272272" cy="302087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fr-FR" dirty="0"/>
              <a:t>La vie de l’association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fr-FR" dirty="0"/>
              <a:t>La fusion avec l’AL de Rambouillet et sa région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fr-FR" dirty="0"/>
              <a:t>Les changements de dénominations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fr-FR" dirty="0"/>
              <a:t>Les conclusions du séminaire du 16 octobre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fr-FR" dirty="0"/>
              <a:t>Les 50 ans</a:t>
            </a:r>
          </a:p>
          <a:p>
            <a:pPr lvl="0" algn="l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99DE3B-04F9-4E33-A3E5-63BD0583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51AB-B5D8-4F69-A110-BE48A1BFE1BC}" type="slidenum">
              <a:rPr lang="fr-FR" smtClean="0"/>
              <a:t>1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149CBE0-8415-4470-B199-85062B70C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766" y="5588000"/>
            <a:ext cx="568621" cy="63969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9315759-87D8-4428-B895-3E473B201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915">
            <a:off x="2762998" y="5632242"/>
            <a:ext cx="716803" cy="6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3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CD13F-E860-4491-9B9D-F720A794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vie de l’association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EAFDF-4F25-416B-9B14-3A61379B1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Bénévoles qui nous ont rejoint récemment: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/>
              <a:t>Jocelyne FRAYSSINE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/>
              <a:t>Renaud CLOAREC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/>
              <a:t>Gilles LECROULANT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/>
              <a:t>Ernesto LLORENS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/>
              <a:t>Lisa PAPILLON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/>
              <a:t>Claudine PARAYRE</a:t>
            </a:r>
            <a:endParaRPr lang="fr-FR" sz="1800" dirty="0"/>
          </a:p>
          <a:p>
            <a:endParaRPr lang="fr-FR" sz="2600" dirty="0"/>
          </a:p>
          <a:p>
            <a:r>
              <a:rPr lang="fr-FR" sz="2600" dirty="0"/>
              <a:t>984 adhérents au 26/11/2025 – 52 bénévoles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sz="15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4D6871-3907-4C98-B6EB-17B9AD45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51AB-B5D8-4F69-A110-BE48A1BFE1B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85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AC6D3-5610-4FE7-8A2E-21F25606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fusion avec l’AL de Rambouillet et sa région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6DD18C-978B-482F-92F5-F9134CB1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7127"/>
            <a:ext cx="5375989" cy="416835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Fusion officielle, déclarée en préfecture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Fusion des équipes anticipée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Fusion technique au 1</a:t>
            </a:r>
            <a:r>
              <a:rPr lang="fr-FR" baseline="30000" dirty="0"/>
              <a:t>er</a:t>
            </a:r>
            <a:r>
              <a:rPr lang="fr-FR" dirty="0"/>
              <a:t> janvier 2026</a:t>
            </a:r>
          </a:p>
          <a:p>
            <a:endParaRPr lang="fr-FR" dirty="0"/>
          </a:p>
          <a:p>
            <a:r>
              <a:rPr lang="fr-FR" dirty="0"/>
              <a:t>Rambouillet : </a:t>
            </a:r>
          </a:p>
          <a:p>
            <a:pPr marL="1143000" lvl="1" indent="-457200"/>
            <a:r>
              <a:rPr lang="fr-FR" dirty="0"/>
              <a:t>330 adhérents</a:t>
            </a:r>
          </a:p>
          <a:p>
            <a:pPr marL="1143000" lvl="1" indent="-457200"/>
            <a:r>
              <a:rPr lang="fr-FR" dirty="0"/>
              <a:t>50 dossiers ouverts</a:t>
            </a:r>
          </a:p>
          <a:p>
            <a:pPr marL="1143000" lvl="1" indent="-457200"/>
            <a:r>
              <a:rPr lang="fr-FR" dirty="0"/>
              <a:t>16 bénévoles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660DD7-3B0B-4D99-8BDF-6F978D91F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267" y="1498601"/>
            <a:ext cx="5232348" cy="5044445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A6432A-E8E9-4F8F-94C6-548DB9E9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51AB-B5D8-4F69-A110-BE48A1BFE1B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95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49CDA-4AA7-4D40-8D35-06D083BD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changements de dénominations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93642A-A603-490C-8705-4BB88F982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91365"/>
            <a:ext cx="10515600" cy="615818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Pour le mouvement : </a:t>
            </a:r>
            <a:r>
              <a:rPr lang="fr-FR" b="1" dirty="0"/>
              <a:t>Que Choisir Ensemble</a:t>
            </a:r>
          </a:p>
          <a:p>
            <a:r>
              <a:rPr lang="fr-FR" dirty="0"/>
              <a:t>Pour notre association : </a:t>
            </a:r>
            <a:r>
              <a:rPr lang="fr-FR" b="1" dirty="0"/>
              <a:t>Yvelines ???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51F61213-E5F5-4D16-B92F-57543211B8CB}"/>
              </a:ext>
            </a:extLst>
          </p:cNvPr>
          <p:cNvSpPr/>
          <p:nvPr/>
        </p:nvSpPr>
        <p:spPr>
          <a:xfrm>
            <a:off x="1673291" y="4164134"/>
            <a:ext cx="9143995" cy="66247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</a:rPr>
              <a:t>Dec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            Jan           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</a:rPr>
              <a:t>Fev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            Mar           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</a:rPr>
              <a:t>Avr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            Mai            Juin            Juil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7220F80-9ED6-4E96-8BA0-AAEA2376D41D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2768543" y="2944071"/>
            <a:ext cx="5758" cy="29721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1CA3D3B-D21E-4F70-A145-C17F9A62D85C}"/>
              </a:ext>
            </a:extLst>
          </p:cNvPr>
          <p:cNvCxnSpPr/>
          <p:nvPr/>
        </p:nvCxnSpPr>
        <p:spPr>
          <a:xfrm>
            <a:off x="987490" y="5469576"/>
            <a:ext cx="103118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136A4128-5634-4ADC-8EC9-183D54786837}"/>
              </a:ext>
            </a:extLst>
          </p:cNvPr>
          <p:cNvSpPr txBox="1"/>
          <p:nvPr/>
        </p:nvSpPr>
        <p:spPr>
          <a:xfrm>
            <a:off x="370555" y="4978804"/>
            <a:ext cx="1946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mouvement</a:t>
            </a:r>
          </a:p>
          <a:p>
            <a:endParaRPr lang="fr-FR" dirty="0"/>
          </a:p>
          <a:p>
            <a:r>
              <a:rPr lang="fr-FR" dirty="0"/>
              <a:t>Notre association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32C1AFB-5508-4FC4-9652-3B2A9DEFC885}"/>
              </a:ext>
            </a:extLst>
          </p:cNvPr>
          <p:cNvCxnSpPr>
            <a:cxnSpLocks/>
          </p:cNvCxnSpPr>
          <p:nvPr/>
        </p:nvCxnSpPr>
        <p:spPr>
          <a:xfrm>
            <a:off x="6770216" y="4801126"/>
            <a:ext cx="0" cy="54868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D34CD88-FC1A-4101-917F-F6D7BC8C3D53}"/>
              </a:ext>
            </a:extLst>
          </p:cNvPr>
          <p:cNvCxnSpPr>
            <a:cxnSpLocks/>
          </p:cNvCxnSpPr>
          <p:nvPr/>
        </p:nvCxnSpPr>
        <p:spPr>
          <a:xfrm>
            <a:off x="5753629" y="5551082"/>
            <a:ext cx="4989" cy="52805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C2F41E65-5FB2-4359-8EC1-C9BD1AB59263}"/>
              </a:ext>
            </a:extLst>
          </p:cNvPr>
          <p:cNvSpPr txBox="1"/>
          <p:nvPr/>
        </p:nvSpPr>
        <p:spPr>
          <a:xfrm>
            <a:off x="3231177" y="5551082"/>
            <a:ext cx="218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Région de Versailles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3B6B804-DC17-47B8-B19C-C86AA3EEDFAD}"/>
              </a:ext>
            </a:extLst>
          </p:cNvPr>
          <p:cNvSpPr txBox="1"/>
          <p:nvPr/>
        </p:nvSpPr>
        <p:spPr>
          <a:xfrm>
            <a:off x="6433383" y="5551082"/>
            <a:ext cx="218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Yvelines ???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A7296D-FDF8-443F-AF44-BF4F54D02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71" y="4815644"/>
            <a:ext cx="538549" cy="59923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FB2C7D53-B8C6-4540-B6EB-2D2E403F7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24" y="4801126"/>
            <a:ext cx="1268034" cy="408510"/>
          </a:xfrm>
          <a:prstGeom prst="rect">
            <a:avLst/>
          </a:prstGeom>
        </p:spPr>
      </p:pic>
      <p:sp>
        <p:nvSpPr>
          <p:cNvPr id="33" name="Triangle isocèle 32">
            <a:extLst>
              <a:ext uri="{FF2B5EF4-FFF2-40B4-BE49-F238E27FC236}">
                <a16:creationId xmlns:a16="http://schemas.microsoft.com/office/drawing/2014/main" id="{4B54825E-B057-464C-A9F2-D5986F610BFB}"/>
              </a:ext>
            </a:extLst>
          </p:cNvPr>
          <p:cNvSpPr/>
          <p:nvPr/>
        </p:nvSpPr>
        <p:spPr>
          <a:xfrm rot="10800000">
            <a:off x="2581469" y="3829770"/>
            <a:ext cx="385664" cy="4423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1DDDCA5-8601-4F33-99AC-EEB3DD612374}"/>
              </a:ext>
            </a:extLst>
          </p:cNvPr>
          <p:cNvSpPr txBox="1"/>
          <p:nvPr/>
        </p:nvSpPr>
        <p:spPr>
          <a:xfrm>
            <a:off x="2305908" y="2944071"/>
            <a:ext cx="925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~1/1</a:t>
            </a:r>
          </a:p>
          <a:p>
            <a:pPr algn="ctr"/>
            <a:r>
              <a:rPr lang="fr-FR" sz="1600" dirty="0"/>
              <a:t>Bascule</a:t>
            </a:r>
          </a:p>
          <a:p>
            <a:pPr algn="ctr"/>
            <a:r>
              <a:rPr lang="fr-FR" sz="1600" dirty="0"/>
              <a:t>Gestal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FDAA76-78DE-4D23-91E9-E548E552BF57}"/>
              </a:ext>
            </a:extLst>
          </p:cNvPr>
          <p:cNvSpPr/>
          <p:nvPr/>
        </p:nvSpPr>
        <p:spPr>
          <a:xfrm>
            <a:off x="5419287" y="2909867"/>
            <a:ext cx="7588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28/3</a:t>
            </a:r>
          </a:p>
          <a:p>
            <a:pPr algn="ctr"/>
            <a:r>
              <a:rPr lang="fr-FR" dirty="0"/>
              <a:t>AGE</a:t>
            </a:r>
          </a:p>
          <a:p>
            <a:pPr algn="ctr"/>
            <a:r>
              <a:rPr lang="fr-FR" dirty="0"/>
              <a:t>AGO</a:t>
            </a:r>
          </a:p>
        </p:txBody>
      </p:sp>
      <p:sp>
        <p:nvSpPr>
          <p:cNvPr id="36" name="Triangle isocèle 35">
            <a:extLst>
              <a:ext uri="{FF2B5EF4-FFF2-40B4-BE49-F238E27FC236}">
                <a16:creationId xmlns:a16="http://schemas.microsoft.com/office/drawing/2014/main" id="{C68CCCDA-B007-466C-A579-BC0F995C020A}"/>
              </a:ext>
            </a:extLst>
          </p:cNvPr>
          <p:cNvSpPr/>
          <p:nvPr/>
        </p:nvSpPr>
        <p:spPr>
          <a:xfrm rot="10800000">
            <a:off x="5692437" y="3822175"/>
            <a:ext cx="385664" cy="4423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86A98F-0708-4487-883A-F7E7842C4358}"/>
              </a:ext>
            </a:extLst>
          </p:cNvPr>
          <p:cNvSpPr/>
          <p:nvPr/>
        </p:nvSpPr>
        <p:spPr>
          <a:xfrm>
            <a:off x="6047596" y="2907860"/>
            <a:ext cx="1418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&gt; 15/4</a:t>
            </a:r>
          </a:p>
          <a:p>
            <a:pPr algn="ctr"/>
            <a:r>
              <a:rPr lang="fr-FR" dirty="0"/>
              <a:t>Campagne </a:t>
            </a:r>
            <a:r>
              <a:rPr lang="fr-FR" dirty="0" err="1"/>
              <a:t>Comm</a:t>
            </a:r>
            <a:r>
              <a:rPr lang="fr-FR" dirty="0"/>
              <a:t>.</a:t>
            </a:r>
          </a:p>
        </p:txBody>
      </p:sp>
      <p:sp>
        <p:nvSpPr>
          <p:cNvPr id="38" name="Triangle isocèle 37">
            <a:extLst>
              <a:ext uri="{FF2B5EF4-FFF2-40B4-BE49-F238E27FC236}">
                <a16:creationId xmlns:a16="http://schemas.microsoft.com/office/drawing/2014/main" id="{C6A33E69-2838-41E8-B7E4-08274A4E746D}"/>
              </a:ext>
            </a:extLst>
          </p:cNvPr>
          <p:cNvSpPr/>
          <p:nvPr/>
        </p:nvSpPr>
        <p:spPr>
          <a:xfrm rot="10800000">
            <a:off x="6563892" y="3834990"/>
            <a:ext cx="385664" cy="4423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6E55E2-1E39-4D19-8A4E-FBF7A12B3A89}"/>
              </a:ext>
            </a:extLst>
          </p:cNvPr>
          <p:cNvSpPr/>
          <p:nvPr/>
        </p:nvSpPr>
        <p:spPr>
          <a:xfrm>
            <a:off x="7994258" y="2918878"/>
            <a:ext cx="10180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6-7/6</a:t>
            </a:r>
          </a:p>
          <a:p>
            <a:pPr algn="ctr"/>
            <a:r>
              <a:rPr lang="fr-FR" dirty="0"/>
              <a:t>AG fédérale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925AF898-8041-4118-88CC-441B364D9478}"/>
              </a:ext>
            </a:extLst>
          </p:cNvPr>
          <p:cNvSpPr/>
          <p:nvPr/>
        </p:nvSpPr>
        <p:spPr>
          <a:xfrm rot="10800000">
            <a:off x="8304925" y="3840880"/>
            <a:ext cx="385664" cy="4423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D36974-2A2B-417D-A92E-5EAFF7D6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51AB-B5D8-4F69-A110-BE48A1BFE1B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53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AC6D3-5610-4FE7-8A2E-21F25606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séminaire du 16 octobre </a:t>
            </a:r>
            <a:br>
              <a:rPr lang="fr-FR" dirty="0"/>
            </a:br>
            <a:r>
              <a:rPr lang="fr-FR" dirty="0"/>
              <a:t>Les conclusions provisoires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6DD18C-978B-482F-92F5-F9134CB1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7127"/>
            <a:ext cx="6831564" cy="34337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Même rythme de traitement des litiges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Des financements alternatifs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Prévenir (les litiges) plutôt que guérir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Verdir nos activités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Campagnes et RV-consos de la fédération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Mieux recruter et former les bénévoles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Favoriser la communication interne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8FABA0-CA46-4CA5-BC70-6F6BD3923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76" y="849086"/>
            <a:ext cx="3986453" cy="298984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917776-3986-4AE3-B704-553653D4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51AB-B5D8-4F69-A110-BE48A1BFE1B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56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AC6D3-5610-4FE7-8A2E-21F25606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50 ans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6DD18C-978B-482F-92F5-F9134CB1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5" y="2571935"/>
            <a:ext cx="10515600" cy="34337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30 mai 2025 – journée « portes ouvertes » à Versailles</a:t>
            </a:r>
          </a:p>
          <a:p>
            <a:pPr marL="457200" lvl="1" indent="0">
              <a:buNone/>
            </a:pPr>
            <a:r>
              <a:rPr lang="fr-FR" sz="2000" dirty="0"/>
              <a:t>Exposition, conférence, buffet déjeunatoire, escape </a:t>
            </a:r>
            <a:r>
              <a:rPr lang="fr-FR" sz="2000" dirty="0" err="1"/>
              <a:t>game</a:t>
            </a:r>
            <a:r>
              <a:rPr lang="fr-FR" sz="20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10 octobre 2025 – journée « portes ouvertes »à Montigny</a:t>
            </a:r>
          </a:p>
          <a:p>
            <a:pPr marL="457200" lvl="1" indent="0">
              <a:buNone/>
            </a:pPr>
            <a:r>
              <a:rPr lang="fr-FR" sz="2000" dirty="0"/>
              <a:t>Même programme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Campagne d’information auprès des instances départementales</a:t>
            </a:r>
          </a:p>
          <a:p>
            <a:pPr marL="457200" lvl="1" indent="0">
              <a:buNone/>
            </a:pPr>
            <a:r>
              <a:rPr lang="fr-FR" sz="1800" dirty="0"/>
              <a:t>Municipalités, autorités, entreprises, presse, …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/>
              <a:t>Vidéo historique, flyers, goodies, signature 50 ans, repas des bénévoles et des anciens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D5F2B0-EF64-43EC-8465-AD50AF8F5FBB}"/>
              </a:ext>
            </a:extLst>
          </p:cNvPr>
          <p:cNvSpPr txBox="1"/>
          <p:nvPr/>
        </p:nvSpPr>
        <p:spPr>
          <a:xfrm>
            <a:off x="895739" y="1931437"/>
            <a:ext cx="1028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Anniversaire fêté toute l’année 2026, avec deux évènements marquants.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8B2DAF-4ED6-464B-BA69-EE622D75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51AB-B5D8-4F69-A110-BE48A1BFE1B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312479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_781" id="{7485FECC-450E-4EE6-A35E-416065D39650}" vid="{99FD45EA-E67E-4BAF-9BD3-9AD948285FF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Modèle_781</Template>
  <TotalTime>23274</TotalTime>
  <Words>280</Words>
  <Application>Microsoft Office PowerPoint</Application>
  <PresentationFormat>Grand écran</PresentationFormat>
  <Paragraphs>67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Conception personnalisée</vt:lpstr>
      <vt:lpstr>Plénière du 27 novembre 2025</vt:lpstr>
      <vt:lpstr>La vie de l’association</vt:lpstr>
      <vt:lpstr>La fusion avec l’AL de Rambouillet et sa région</vt:lpstr>
      <vt:lpstr>Les changements de dénominations</vt:lpstr>
      <vt:lpstr>Le séminaire du 16 octobre  Les conclusions provisoires</vt:lpstr>
      <vt:lpstr>Les 50 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Guy Rossignol</dc:creator>
  <cp:lastModifiedBy>Guy Rossignol</cp:lastModifiedBy>
  <cp:revision>103</cp:revision>
  <cp:lastPrinted>2023-05-09T11:43:09Z</cp:lastPrinted>
  <dcterms:created xsi:type="dcterms:W3CDTF">2022-11-30T09:51:38Z</dcterms:created>
  <dcterms:modified xsi:type="dcterms:W3CDTF">2025-11-27T09:29:30Z</dcterms:modified>
</cp:coreProperties>
</file>